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0"/>
  </p:notesMasterIdLst>
  <p:sldIdLst>
    <p:sldId id="256" r:id="rId2"/>
    <p:sldId id="267" r:id="rId3"/>
    <p:sldId id="257" r:id="rId4"/>
    <p:sldId id="262" r:id="rId5"/>
    <p:sldId id="277" r:id="rId6"/>
    <p:sldId id="278" r:id="rId7"/>
    <p:sldId id="279" r:id="rId8"/>
    <p:sldId id="268" r:id="rId9"/>
    <p:sldId id="258" r:id="rId10"/>
    <p:sldId id="269" r:id="rId11"/>
    <p:sldId id="270" r:id="rId12"/>
    <p:sldId id="276" r:id="rId13"/>
    <p:sldId id="271" r:id="rId14"/>
    <p:sldId id="272" r:id="rId15"/>
    <p:sldId id="273" r:id="rId16"/>
    <p:sldId id="266" r:id="rId17"/>
    <p:sldId id="274" r:id="rId18"/>
    <p:sldId id="275" r:id="rId1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88"/>
      </p:cViewPr>
      <p:guideLst/>
    </p:cSldViewPr>
  </p:slideViewPr>
  <p:notesTextViewPr>
    <p:cViewPr>
      <p:scale>
        <a:sx n="1" d="1"/>
        <a:sy n="1" d="1"/>
      </p:scale>
      <p:origin x="0" y="0"/>
    </p:cViewPr>
  </p:notesTextViewPr>
  <p:notesViewPr>
    <p:cSldViewPr snapToGrid="0">
      <p:cViewPr varScale="1">
        <p:scale>
          <a:sx n="99" d="100"/>
          <a:sy n="99" d="100"/>
        </p:scale>
        <p:origin x="35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dirty="0" smtClean="0"/>
              <a:t>Desert</a:t>
            </a:r>
            <a:r>
              <a:rPr lang="en-US" baseline="0" dirty="0" smtClean="0"/>
              <a:t> </a:t>
            </a:r>
            <a:r>
              <a:rPr lang="en-US" baseline="0" dirty="0"/>
              <a:t>Hills Elementary School Enrollment Trends and </a:t>
            </a:r>
            <a:r>
              <a:rPr lang="en-US" baseline="0" dirty="0" smtClean="0"/>
              <a:t>Projection</a:t>
            </a:r>
            <a:endParaRPr lang="en-US"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'Desert Hills'!$B$91</c:f>
              <c:strCache>
                <c:ptCount val="1"/>
                <c:pt idx="0">
                  <c:v>Enrollment</c:v>
                </c:pt>
              </c:strCache>
            </c:strRef>
          </c:tx>
          <c:spPr>
            <a:ln w="28575" cap="rnd">
              <a:solidFill>
                <a:srgbClr val="0000FF"/>
              </a:solidFill>
              <a:round/>
            </a:ln>
            <a:effectLst/>
          </c:spPr>
          <c:marker>
            <c:symbol val="circle"/>
            <c:size val="5"/>
            <c:spPr>
              <a:solidFill>
                <a:srgbClr val="0000FF"/>
              </a:solidFill>
              <a:ln w="9525">
                <a:solidFill>
                  <a:srgbClr val="0000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'Desert Hills'!$A$100:$A$115</c:f>
              <c:strCache>
                <c:ptCount val="16"/>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pt idx="15">
                  <c:v>2025-26</c:v>
                </c:pt>
              </c:strCache>
            </c:strRef>
          </c:cat>
          <c:val>
            <c:numRef>
              <c:f>'Desert Hills'!$B$100:$B$115</c:f>
              <c:numCache>
                <c:formatCode>General</c:formatCode>
                <c:ptCount val="16"/>
                <c:pt idx="0">
                  <c:v>539</c:v>
                </c:pt>
                <c:pt idx="1">
                  <c:v>561</c:v>
                </c:pt>
                <c:pt idx="2">
                  <c:v>534</c:v>
                </c:pt>
                <c:pt idx="3">
                  <c:v>569</c:v>
                </c:pt>
                <c:pt idx="4">
                  <c:v>607</c:v>
                </c:pt>
                <c:pt idx="5">
                  <c:v>660</c:v>
                </c:pt>
                <c:pt idx="6">
                  <c:v>670</c:v>
                </c:pt>
                <c:pt idx="7">
                  <c:v>668</c:v>
                </c:pt>
                <c:pt idx="8">
                  <c:v>676</c:v>
                </c:pt>
                <c:pt idx="9">
                  <c:v>715</c:v>
                </c:pt>
                <c:pt idx="10">
                  <c:v>642</c:v>
                </c:pt>
              </c:numCache>
            </c:numRef>
          </c:val>
          <c:smooth val="0"/>
          <c:extLst>
            <c:ext xmlns:c16="http://schemas.microsoft.com/office/drawing/2014/chart" uri="{C3380CC4-5D6E-409C-BE32-E72D297353CC}">
              <c16:uniqueId val="{00000000-374C-4FBA-BF18-93A5ED003FC6}"/>
            </c:ext>
          </c:extLst>
        </c:ser>
        <c:ser>
          <c:idx val="1"/>
          <c:order val="1"/>
          <c:tx>
            <c:strRef>
              <c:f>'Desert Hills'!$C$91</c:f>
              <c:strCache>
                <c:ptCount val="1"/>
                <c:pt idx="0">
                  <c:v>Projection </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13"/>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374C-4FBA-BF18-93A5ED003FC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'Desert Hills'!$A$100:$A$115</c:f>
              <c:strCache>
                <c:ptCount val="16"/>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pt idx="15">
                  <c:v>2025-26</c:v>
                </c:pt>
              </c:strCache>
            </c:strRef>
          </c:cat>
          <c:val>
            <c:numRef>
              <c:f>'Desert Hills'!$C$100:$C$115</c:f>
              <c:numCache>
                <c:formatCode>General</c:formatCode>
                <c:ptCount val="16"/>
                <c:pt idx="11">
                  <c:v>718</c:v>
                </c:pt>
                <c:pt idx="12">
                  <c:v>744</c:v>
                </c:pt>
                <c:pt idx="13">
                  <c:v>783</c:v>
                </c:pt>
                <c:pt idx="14">
                  <c:v>805</c:v>
                </c:pt>
                <c:pt idx="15">
                  <c:v>812</c:v>
                </c:pt>
              </c:numCache>
            </c:numRef>
          </c:val>
          <c:smooth val="0"/>
          <c:extLst>
            <c:ext xmlns:c16="http://schemas.microsoft.com/office/drawing/2014/chart" uri="{C3380CC4-5D6E-409C-BE32-E72D297353CC}">
              <c16:uniqueId val="{00000002-374C-4FBA-BF18-93A5ED003FC6}"/>
            </c:ext>
          </c:extLst>
        </c:ser>
        <c:dLbls>
          <c:showLegendKey val="0"/>
          <c:showVal val="0"/>
          <c:showCatName val="0"/>
          <c:showSerName val="0"/>
          <c:showPercent val="0"/>
          <c:showBubbleSize val="0"/>
        </c:dLbls>
        <c:marker val="1"/>
        <c:smooth val="0"/>
        <c:axId val="440077864"/>
        <c:axId val="440077208"/>
      </c:lineChart>
      <c:catAx>
        <c:axId val="44007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077208"/>
        <c:crosses val="autoZero"/>
        <c:auto val="1"/>
        <c:lblAlgn val="ctr"/>
        <c:lblOffset val="100"/>
        <c:noMultiLvlLbl val="0"/>
      </c:catAx>
      <c:valAx>
        <c:axId val="440077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077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City</a:t>
            </a:r>
            <a:r>
              <a:rPr lang="en-US" b="1" baseline="0"/>
              <a:t> of Roswell Age Distribution</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'Population Pyramid'!$B$15</c:f>
              <c:strCache>
                <c:ptCount val="1"/>
                <c:pt idx="0">
                  <c:v>Male </c:v>
                </c:pt>
              </c:strCache>
            </c:strRef>
          </c:tx>
          <c:spPr>
            <a:solidFill>
              <a:schemeClr val="accent5">
                <a:lumMod val="60000"/>
                <a:lumOff val="40000"/>
              </a:schemeClr>
            </a:solidFill>
            <a:ln>
              <a:noFill/>
            </a:ln>
            <a:effectLst/>
          </c:spPr>
          <c:invertIfNegative val="0"/>
          <c:dLbls>
            <c:dLbl>
              <c:idx val="17"/>
              <c:layout>
                <c:manualLayout>
                  <c:x val="9.563277016257575E-2"/>
                  <c:y val="3.23467489989061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97D-433D-AD4B-44B36D4883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'Population Pyramid'!$A$16:$A$33</c:f>
              <c:strCache>
                <c:ptCount val="18"/>
                <c:pt idx="0">
                  <c:v>Under 5</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c:v>
                </c:pt>
                <c:pt idx="15">
                  <c:v>75 to 79</c:v>
                </c:pt>
                <c:pt idx="16">
                  <c:v>80 to 84</c:v>
                </c:pt>
                <c:pt idx="17">
                  <c:v>85 and Over</c:v>
                </c:pt>
              </c:strCache>
            </c:strRef>
          </c:cat>
          <c:val>
            <c:numRef>
              <c:f>'Population Pyramid'!$B$16:$B$33</c:f>
              <c:numCache>
                <c:formatCode>0;[Red]0</c:formatCode>
                <c:ptCount val="18"/>
                <c:pt idx="0">
                  <c:v>-1973</c:v>
                </c:pt>
                <c:pt idx="1">
                  <c:v>-1735</c:v>
                </c:pt>
                <c:pt idx="2">
                  <c:v>-1972</c:v>
                </c:pt>
                <c:pt idx="3">
                  <c:v>-2065</c:v>
                </c:pt>
                <c:pt idx="4">
                  <c:v>-1629</c:v>
                </c:pt>
                <c:pt idx="5">
                  <c:v>-1665</c:v>
                </c:pt>
                <c:pt idx="6">
                  <c:v>-1427</c:v>
                </c:pt>
                <c:pt idx="7">
                  <c:v>-1318</c:v>
                </c:pt>
                <c:pt idx="8">
                  <c:v>-1209</c:v>
                </c:pt>
                <c:pt idx="9">
                  <c:v>-1315</c:v>
                </c:pt>
                <c:pt idx="10">
                  <c:v>-1409</c:v>
                </c:pt>
                <c:pt idx="11">
                  <c:v>-1436</c:v>
                </c:pt>
                <c:pt idx="12">
                  <c:v>-1146</c:v>
                </c:pt>
                <c:pt idx="13">
                  <c:v>-898</c:v>
                </c:pt>
                <c:pt idx="14">
                  <c:v>-730</c:v>
                </c:pt>
                <c:pt idx="15">
                  <c:v>-702</c:v>
                </c:pt>
                <c:pt idx="16">
                  <c:v>-492</c:v>
                </c:pt>
                <c:pt idx="17">
                  <c:v>-302</c:v>
                </c:pt>
              </c:numCache>
            </c:numRef>
          </c:val>
          <c:extLst>
            <c:ext xmlns:c16="http://schemas.microsoft.com/office/drawing/2014/chart" uri="{C3380CC4-5D6E-409C-BE32-E72D297353CC}">
              <c16:uniqueId val="{00000001-597D-433D-AD4B-44B36D4883F1}"/>
            </c:ext>
          </c:extLst>
        </c:ser>
        <c:ser>
          <c:idx val="1"/>
          <c:order val="1"/>
          <c:tx>
            <c:strRef>
              <c:f>'Population Pyramid'!$C$15</c:f>
              <c:strCache>
                <c:ptCount val="1"/>
                <c:pt idx="0">
                  <c:v>Female</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'Population Pyramid'!$A$16:$A$33</c:f>
              <c:strCache>
                <c:ptCount val="18"/>
                <c:pt idx="0">
                  <c:v>Under 5</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c:v>
                </c:pt>
                <c:pt idx="15">
                  <c:v>75 to 79</c:v>
                </c:pt>
                <c:pt idx="16">
                  <c:v>80 to 84</c:v>
                </c:pt>
                <c:pt idx="17">
                  <c:v>85 and Over</c:v>
                </c:pt>
              </c:strCache>
            </c:strRef>
          </c:cat>
          <c:val>
            <c:numRef>
              <c:f>'Population Pyramid'!$C$16:$C$33</c:f>
              <c:numCache>
                <c:formatCode>General</c:formatCode>
                <c:ptCount val="18"/>
                <c:pt idx="0">
                  <c:v>2009</c:v>
                </c:pt>
                <c:pt idx="1">
                  <c:v>1799</c:v>
                </c:pt>
                <c:pt idx="2">
                  <c:v>1840</c:v>
                </c:pt>
                <c:pt idx="3">
                  <c:v>1854</c:v>
                </c:pt>
                <c:pt idx="4">
                  <c:v>1681</c:v>
                </c:pt>
                <c:pt idx="5">
                  <c:v>1732</c:v>
                </c:pt>
                <c:pt idx="6">
                  <c:v>1434</c:v>
                </c:pt>
                <c:pt idx="7">
                  <c:v>1411</c:v>
                </c:pt>
                <c:pt idx="8">
                  <c:v>1403</c:v>
                </c:pt>
                <c:pt idx="9">
                  <c:v>1472</c:v>
                </c:pt>
                <c:pt idx="10">
                  <c:v>1549</c:v>
                </c:pt>
                <c:pt idx="11">
                  <c:v>1689</c:v>
                </c:pt>
                <c:pt idx="12">
                  <c:v>1253</c:v>
                </c:pt>
                <c:pt idx="13">
                  <c:v>1068</c:v>
                </c:pt>
                <c:pt idx="14">
                  <c:v>834</c:v>
                </c:pt>
                <c:pt idx="15">
                  <c:v>807</c:v>
                </c:pt>
                <c:pt idx="16">
                  <c:v>546</c:v>
                </c:pt>
                <c:pt idx="17">
                  <c:v>623</c:v>
                </c:pt>
              </c:numCache>
            </c:numRef>
          </c:val>
          <c:extLst>
            <c:ext xmlns:c16="http://schemas.microsoft.com/office/drawing/2014/chart" uri="{C3380CC4-5D6E-409C-BE32-E72D297353CC}">
              <c16:uniqueId val="{00000002-597D-433D-AD4B-44B36D4883F1}"/>
            </c:ext>
          </c:extLst>
        </c:ser>
        <c:dLbls>
          <c:showLegendKey val="0"/>
          <c:showVal val="0"/>
          <c:showCatName val="0"/>
          <c:showSerName val="0"/>
          <c:showPercent val="0"/>
          <c:showBubbleSize val="0"/>
        </c:dLbls>
        <c:gapWidth val="0"/>
        <c:overlap val="91"/>
        <c:axId val="805109000"/>
        <c:axId val="805112280"/>
      </c:barChart>
      <c:catAx>
        <c:axId val="8051090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a:t>
                </a:r>
                <a:r>
                  <a:rPr lang="en-US" baseline="0"/>
                  <a:t> Groups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05112280"/>
        <c:crosses val="autoZero"/>
        <c:auto val="1"/>
        <c:lblAlgn val="ctr"/>
        <c:lblOffset val="100"/>
        <c:noMultiLvlLbl val="0"/>
      </c:catAx>
      <c:valAx>
        <c:axId val="805112280"/>
        <c:scaling>
          <c:orientation val="minMax"/>
        </c:scaling>
        <c:delete val="0"/>
        <c:axPos val="b"/>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109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333333"/>
                </a:solidFill>
                <a:latin typeface="Calibri"/>
                <a:ea typeface="Calibri"/>
                <a:cs typeface="Calibri"/>
              </a:defRPr>
            </a:pPr>
            <a:r>
              <a:rPr lang="en-US" dirty="0"/>
              <a:t>Births in the State of New Mexico</a:t>
            </a:r>
          </a:p>
        </c:rich>
      </c:tx>
      <c:layout/>
      <c:overlay val="0"/>
      <c:spPr>
        <a:noFill/>
        <a:ln w="25400">
          <a:noFill/>
        </a:ln>
      </c:spPr>
    </c:title>
    <c:autoTitleDeleted val="0"/>
    <c:plotArea>
      <c:layout>
        <c:manualLayout>
          <c:layoutTarget val="inner"/>
          <c:xMode val="edge"/>
          <c:yMode val="edge"/>
          <c:x val="7.8558443105409936E-2"/>
          <c:y val="0.14292335115864527"/>
          <c:w val="0.89848902689980659"/>
          <c:h val="0.78506856429042626"/>
        </c:manualLayout>
      </c:layout>
      <c:lineChart>
        <c:grouping val="standard"/>
        <c:varyColors val="0"/>
        <c:ser>
          <c:idx val="0"/>
          <c:order val="0"/>
          <c:tx>
            <c:strRef>
              <c:f>Births!$B$52</c:f>
              <c:strCache>
                <c:ptCount val="1"/>
                <c:pt idx="0">
                  <c:v>Births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Births!$A$53:$A$66</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Births!$B$53:$B$66</c:f>
              <c:numCache>
                <c:formatCode>_(* #,##0_);_(* \(#,##0\);_(* "-"??_);_(@_)</c:formatCode>
                <c:ptCount val="14"/>
                <c:pt idx="0">
                  <c:v>30600</c:v>
                </c:pt>
                <c:pt idx="1">
                  <c:v>30154</c:v>
                </c:pt>
                <c:pt idx="2">
                  <c:v>28872</c:v>
                </c:pt>
                <c:pt idx="3">
                  <c:v>27793</c:v>
                </c:pt>
                <c:pt idx="4">
                  <c:v>27251</c:v>
                </c:pt>
                <c:pt idx="5">
                  <c:v>26990</c:v>
                </c:pt>
                <c:pt idx="6">
                  <c:v>26242</c:v>
                </c:pt>
                <c:pt idx="7">
                  <c:v>25985</c:v>
                </c:pt>
                <c:pt idx="8">
                  <c:v>25730</c:v>
                </c:pt>
                <c:pt idx="9">
                  <c:v>24503</c:v>
                </c:pt>
                <c:pt idx="10">
                  <c:v>23707</c:v>
                </c:pt>
                <c:pt idx="11">
                  <c:v>23038</c:v>
                </c:pt>
                <c:pt idx="12">
                  <c:v>22963</c:v>
                </c:pt>
                <c:pt idx="13">
                  <c:v>21895</c:v>
                </c:pt>
              </c:numCache>
            </c:numRef>
          </c:val>
          <c:smooth val="0"/>
          <c:extLst>
            <c:ext xmlns:c16="http://schemas.microsoft.com/office/drawing/2014/chart" uri="{C3380CC4-5D6E-409C-BE32-E72D297353CC}">
              <c16:uniqueId val="{00000000-7635-48FC-A7A6-0F54AE0A9038}"/>
            </c:ext>
          </c:extLst>
        </c:ser>
        <c:dLbls>
          <c:showLegendKey val="0"/>
          <c:showVal val="0"/>
          <c:showCatName val="0"/>
          <c:showSerName val="0"/>
          <c:showPercent val="0"/>
          <c:showBubbleSize val="0"/>
        </c:dLbls>
        <c:marker val="1"/>
        <c:smooth val="0"/>
        <c:axId val="538837424"/>
        <c:axId val="1"/>
      </c:lineChart>
      <c:catAx>
        <c:axId val="53883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53883742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Hobbs Municipal School District Enrollment Trends: </a:t>
            </a:r>
          </a:p>
          <a:p>
            <a:pPr>
              <a:defRPr/>
            </a:pPr>
            <a:r>
              <a:rPr lang="en-US" dirty="0"/>
              <a:t>Pre-K-12</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'District Wide '!$B$251</c:f>
              <c:strCache>
                <c:ptCount val="1"/>
                <c:pt idx="0">
                  <c:v>Enrollment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'District Wide '!$A$252:$A$271</c:f>
              <c:strCache>
                <c:ptCount val="20"/>
                <c:pt idx="0">
                  <c:v>2002-03</c:v>
                </c:pt>
                <c:pt idx="1">
                  <c:v>2003-04</c:v>
                </c:pt>
                <c:pt idx="2">
                  <c:v>2004-05</c:v>
                </c:pt>
                <c:pt idx="3">
                  <c:v>2005-06</c:v>
                </c:pt>
                <c:pt idx="4">
                  <c:v>2006-07</c:v>
                </c:pt>
                <c:pt idx="5">
                  <c:v>2007-08</c:v>
                </c:pt>
                <c:pt idx="6">
                  <c:v>2008-09</c:v>
                </c:pt>
                <c:pt idx="7">
                  <c:v>2009-10</c:v>
                </c:pt>
                <c:pt idx="8">
                  <c:v>2010-11</c:v>
                </c:pt>
                <c:pt idx="9">
                  <c:v>2011-12</c:v>
                </c:pt>
                <c:pt idx="10">
                  <c:v>2012-13</c:v>
                </c:pt>
                <c:pt idx="11">
                  <c:v>2013-14</c:v>
                </c:pt>
                <c:pt idx="12">
                  <c:v>2014-15</c:v>
                </c:pt>
                <c:pt idx="13">
                  <c:v>2015-16</c:v>
                </c:pt>
                <c:pt idx="14">
                  <c:v>2016-17</c:v>
                </c:pt>
                <c:pt idx="15">
                  <c:v>2017-18</c:v>
                </c:pt>
                <c:pt idx="16">
                  <c:v>2018-19</c:v>
                </c:pt>
                <c:pt idx="17">
                  <c:v>2019-20</c:v>
                </c:pt>
                <c:pt idx="18">
                  <c:v>2020-21</c:v>
                </c:pt>
                <c:pt idx="19">
                  <c:v>2021-22</c:v>
                </c:pt>
              </c:strCache>
            </c:strRef>
          </c:cat>
          <c:val>
            <c:numRef>
              <c:f>'District Wide '!$B$252:$B$271</c:f>
              <c:numCache>
                <c:formatCode>_(* #,##0_);_(* \(#,##0\);_(* "-"??_);_(@_)</c:formatCode>
                <c:ptCount val="20"/>
                <c:pt idx="0">
                  <c:v>7626</c:v>
                </c:pt>
                <c:pt idx="1">
                  <c:v>7566</c:v>
                </c:pt>
                <c:pt idx="2">
                  <c:v>7560</c:v>
                </c:pt>
                <c:pt idx="3">
                  <c:v>7687</c:v>
                </c:pt>
                <c:pt idx="4">
                  <c:v>7788</c:v>
                </c:pt>
                <c:pt idx="5">
                  <c:v>7841</c:v>
                </c:pt>
                <c:pt idx="6">
                  <c:v>8020</c:v>
                </c:pt>
                <c:pt idx="7">
                  <c:v>8187</c:v>
                </c:pt>
                <c:pt idx="8">
                  <c:v>8262</c:v>
                </c:pt>
                <c:pt idx="9">
                  <c:v>8698</c:v>
                </c:pt>
                <c:pt idx="10">
                  <c:v>9072</c:v>
                </c:pt>
                <c:pt idx="11">
                  <c:v>9390</c:v>
                </c:pt>
                <c:pt idx="12">
                  <c:v>9923</c:v>
                </c:pt>
                <c:pt idx="13">
                  <c:v>9947</c:v>
                </c:pt>
                <c:pt idx="14">
                  <c:v>9887</c:v>
                </c:pt>
                <c:pt idx="15">
                  <c:v>10037</c:v>
                </c:pt>
                <c:pt idx="16">
                  <c:v>10275</c:v>
                </c:pt>
                <c:pt idx="17">
                  <c:v>10613</c:v>
                </c:pt>
                <c:pt idx="18">
                  <c:v>9775</c:v>
                </c:pt>
                <c:pt idx="19">
                  <c:v>9772</c:v>
                </c:pt>
              </c:numCache>
            </c:numRef>
          </c:val>
          <c:smooth val="0"/>
          <c:extLst>
            <c:ext xmlns:c16="http://schemas.microsoft.com/office/drawing/2014/chart" uri="{C3380CC4-5D6E-409C-BE32-E72D297353CC}">
              <c16:uniqueId val="{00000000-175C-44D2-9E32-B2F1EF7DF61F}"/>
            </c:ext>
          </c:extLst>
        </c:ser>
        <c:dLbls>
          <c:showLegendKey val="0"/>
          <c:showVal val="0"/>
          <c:showCatName val="0"/>
          <c:showSerName val="0"/>
          <c:showPercent val="0"/>
          <c:showBubbleSize val="0"/>
        </c:dLbls>
        <c:smooth val="0"/>
        <c:axId val="356116208"/>
        <c:axId val="356115224"/>
      </c:lineChart>
      <c:catAx>
        <c:axId val="35611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115224"/>
        <c:crosses val="autoZero"/>
        <c:auto val="1"/>
        <c:lblAlgn val="ctr"/>
        <c:lblOffset val="100"/>
        <c:noMultiLvlLbl val="0"/>
      </c:catAx>
      <c:valAx>
        <c:axId val="3561152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11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baseline="0" dirty="0" smtClean="0"/>
              <a:t>Students </a:t>
            </a:r>
            <a:r>
              <a:rPr lang="en-US" b="1" baseline="0" dirty="0"/>
              <a:t>Living in Attendance Zone vs Capacity</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'Attendance Area Analysis'!$B$75</c:f>
              <c:strCache>
                <c:ptCount val="1"/>
                <c:pt idx="0">
                  <c:v>Students in Zone</c:v>
                </c:pt>
              </c:strCache>
            </c:strRef>
          </c:tx>
          <c:spPr>
            <a:solidFill>
              <a:schemeClr val="accent6"/>
            </a:solidFill>
            <a:ln>
              <a:noFill/>
            </a:ln>
            <a:effectLst/>
            <a:sp3d/>
          </c:spPr>
          <c:invertIfNegative val="0"/>
          <c:dLbls>
            <c:dLbl>
              <c:idx val="0"/>
              <c:layout>
                <c:manualLayout>
                  <c:x val="-1.0204262032012838E-3"/>
                  <c:y val="-2.795890062237206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0239162929745883E-2"/>
                      <c:h val="6.2084620596703138E-2"/>
                    </c:manualLayout>
                  </c15:layout>
                </c:ext>
                <c:ext xmlns:c16="http://schemas.microsoft.com/office/drawing/2014/chart" uri="{C3380CC4-5D6E-409C-BE32-E72D297353CC}">
                  <c16:uniqueId val="{00000000-2F78-428F-8ADA-1D1B2E678D32}"/>
                </c:ext>
              </c:extLst>
            </c:dLbl>
            <c:dLbl>
              <c:idx val="1"/>
              <c:layout>
                <c:manualLayout>
                  <c:x val="0"/>
                  <c:y val="-9.009009009009014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F78-428F-8ADA-1D1B2E678D32}"/>
                </c:ext>
              </c:extLst>
            </c:dLbl>
            <c:dLbl>
              <c:idx val="2"/>
              <c:layout>
                <c:manualLayout>
                  <c:x val="-1.8684603886397607E-3"/>
                  <c:y val="-9.319664492078284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F78-428F-8ADA-1D1B2E678D32}"/>
                </c:ext>
              </c:extLst>
            </c:dLbl>
            <c:dLbl>
              <c:idx val="3"/>
              <c:layout>
                <c:manualLayout>
                  <c:x val="0"/>
                  <c:y val="-2.229654403567450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F78-428F-8ADA-1D1B2E678D32}"/>
                </c:ext>
              </c:extLst>
            </c:dLbl>
            <c:dLbl>
              <c:idx val="4"/>
              <c:layout>
                <c:manualLayout>
                  <c:x val="0"/>
                  <c:y val="-4.087699739873652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F78-428F-8ADA-1D1B2E678D3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'Attendance Area Analysis'!$A$76:$A$81</c:f>
              <c:strCache>
                <c:ptCount val="6"/>
                <c:pt idx="0">
                  <c:v>Highland</c:v>
                </c:pt>
                <c:pt idx="1">
                  <c:v>Monte Vista</c:v>
                </c:pt>
                <c:pt idx="2">
                  <c:v>Columbia </c:v>
                </c:pt>
                <c:pt idx="3">
                  <c:v>Sonoma</c:v>
                </c:pt>
                <c:pt idx="4">
                  <c:v>East Picacho</c:v>
                </c:pt>
                <c:pt idx="5">
                  <c:v>Jornada</c:v>
                </c:pt>
              </c:strCache>
            </c:strRef>
          </c:cat>
          <c:val>
            <c:numRef>
              <c:f>'Attendance Area Analysis'!$B$76:$B$81</c:f>
              <c:numCache>
                <c:formatCode>General</c:formatCode>
                <c:ptCount val="6"/>
                <c:pt idx="0">
                  <c:v>1000</c:v>
                </c:pt>
                <c:pt idx="1">
                  <c:v>695</c:v>
                </c:pt>
                <c:pt idx="2">
                  <c:v>435</c:v>
                </c:pt>
                <c:pt idx="3">
                  <c:v>846</c:v>
                </c:pt>
                <c:pt idx="4">
                  <c:v>534</c:v>
                </c:pt>
                <c:pt idx="5">
                  <c:v>524</c:v>
                </c:pt>
              </c:numCache>
            </c:numRef>
          </c:val>
          <c:extLst>
            <c:ext xmlns:c16="http://schemas.microsoft.com/office/drawing/2014/chart" uri="{C3380CC4-5D6E-409C-BE32-E72D297353CC}">
              <c16:uniqueId val="{00000005-2F78-428F-8ADA-1D1B2E678D32}"/>
            </c:ext>
          </c:extLst>
        </c:ser>
        <c:ser>
          <c:idx val="1"/>
          <c:order val="1"/>
          <c:tx>
            <c:strRef>
              <c:f>'Attendance Area Analysis'!$C$75</c:f>
              <c:strCache>
                <c:ptCount val="1"/>
                <c:pt idx="0">
                  <c:v>Potential Increase from Development</c:v>
                </c:pt>
              </c:strCache>
            </c:strRef>
          </c:tx>
          <c:spPr>
            <a:solidFill>
              <a:schemeClr val="accent5"/>
            </a:solidFill>
            <a:ln>
              <a:noFill/>
            </a:ln>
            <a:effectLst/>
            <a:sp3d/>
          </c:spPr>
          <c:invertIfNegative val="0"/>
          <c:dLbls>
            <c:dLbl>
              <c:idx val="0"/>
              <c:layout>
                <c:manualLayout>
                  <c:x val="1.7271157167530224E-3"/>
                  <c:y val="-2.22965440356745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F78-428F-8ADA-1D1B2E678D3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'Attendance Area Analysis'!$A$76:$A$81</c:f>
              <c:strCache>
                <c:ptCount val="6"/>
                <c:pt idx="0">
                  <c:v>Highland</c:v>
                </c:pt>
                <c:pt idx="1">
                  <c:v>Monte Vista</c:v>
                </c:pt>
                <c:pt idx="2">
                  <c:v>Columbia </c:v>
                </c:pt>
                <c:pt idx="3">
                  <c:v>Sonoma</c:v>
                </c:pt>
                <c:pt idx="4">
                  <c:v>East Picacho</c:v>
                </c:pt>
                <c:pt idx="5">
                  <c:v>Jornada</c:v>
                </c:pt>
              </c:strCache>
            </c:strRef>
          </c:cat>
          <c:val>
            <c:numRef>
              <c:f>'Attendance Area Analysis'!$C$76:$C$81</c:f>
              <c:numCache>
                <c:formatCode>General</c:formatCode>
                <c:ptCount val="6"/>
                <c:pt idx="0">
                  <c:v>1116</c:v>
                </c:pt>
                <c:pt idx="1">
                  <c:v>920</c:v>
                </c:pt>
                <c:pt idx="2">
                  <c:v>564</c:v>
                </c:pt>
                <c:pt idx="3">
                  <c:v>1295</c:v>
                </c:pt>
                <c:pt idx="4">
                  <c:v>569</c:v>
                </c:pt>
                <c:pt idx="5">
                  <c:v>550</c:v>
                </c:pt>
              </c:numCache>
            </c:numRef>
          </c:val>
          <c:extLst>
            <c:ext xmlns:c16="http://schemas.microsoft.com/office/drawing/2014/chart" uri="{C3380CC4-5D6E-409C-BE32-E72D297353CC}">
              <c16:uniqueId val="{00000007-2F78-428F-8ADA-1D1B2E678D32}"/>
            </c:ext>
          </c:extLst>
        </c:ser>
        <c:ser>
          <c:idx val="2"/>
          <c:order val="2"/>
          <c:tx>
            <c:strRef>
              <c:f>'Attendance Area Analysis'!$E$75</c:f>
              <c:strCache>
                <c:ptCount val="1"/>
                <c:pt idx="0">
                  <c:v>Functional Capacity</c:v>
                </c:pt>
              </c:strCache>
            </c:strRef>
          </c:tx>
          <c:spPr>
            <a:solidFill>
              <a:schemeClr val="accent4"/>
            </a:solidFill>
            <a:ln>
              <a:noFill/>
            </a:ln>
            <a:effectLst/>
            <a:sp3d/>
          </c:spPr>
          <c:invertIfNegative val="0"/>
          <c:dLbls>
            <c:dLbl>
              <c:idx val="0"/>
              <c:layout>
                <c:manualLayout>
                  <c:x val="1.3079222720478291E-2"/>
                  <c:y val="-4.970487729108421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F78-428F-8ADA-1D1B2E678D32}"/>
                </c:ext>
              </c:extLst>
            </c:dLbl>
            <c:dLbl>
              <c:idx val="1"/>
              <c:layout>
                <c:manualLayout>
                  <c:x val="1.0473120911699508E-2"/>
                  <c:y val="-5.281150056911782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F78-428F-8ADA-1D1B2E678D32}"/>
                </c:ext>
              </c:extLst>
            </c:dLbl>
            <c:dLbl>
              <c:idx val="2"/>
              <c:layout>
                <c:manualLayout>
                  <c:x val="1.6816143497757848E-2"/>
                  <c:y val="-0.1118359739049394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F78-428F-8ADA-1D1B2E678D32}"/>
                </c:ext>
              </c:extLst>
            </c:dLbl>
            <c:dLbl>
              <c:idx val="3"/>
              <c:layout>
                <c:manualLayout>
                  <c:x val="2.1186440677966101E-2"/>
                  <c:y val="-2.229654403567450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F78-428F-8ADA-1D1B2E678D32}"/>
                </c:ext>
              </c:extLst>
            </c:dLbl>
            <c:dLbl>
              <c:idx val="4"/>
              <c:layout>
                <c:manualLayout>
                  <c:x val="5.296610169491396E-3"/>
                  <c:y val="-3.344481605351170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F78-428F-8ADA-1D1B2E678D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'Attendance Area Analysis'!$A$76:$A$81</c:f>
              <c:strCache>
                <c:ptCount val="6"/>
                <c:pt idx="0">
                  <c:v>Highland</c:v>
                </c:pt>
                <c:pt idx="1">
                  <c:v>Monte Vista</c:v>
                </c:pt>
                <c:pt idx="2">
                  <c:v>Columbia </c:v>
                </c:pt>
                <c:pt idx="3">
                  <c:v>Sonoma</c:v>
                </c:pt>
                <c:pt idx="4">
                  <c:v>East Picacho</c:v>
                </c:pt>
                <c:pt idx="5">
                  <c:v>Jornada</c:v>
                </c:pt>
              </c:strCache>
            </c:strRef>
          </c:cat>
          <c:val>
            <c:numRef>
              <c:f>'Attendance Area Analysis'!$E$76:$E$81</c:f>
              <c:numCache>
                <c:formatCode>General</c:formatCode>
                <c:ptCount val="6"/>
                <c:pt idx="0">
                  <c:v>772</c:v>
                </c:pt>
                <c:pt idx="1">
                  <c:v>594</c:v>
                </c:pt>
                <c:pt idx="2">
                  <c:v>0</c:v>
                </c:pt>
                <c:pt idx="3">
                  <c:v>739</c:v>
                </c:pt>
                <c:pt idx="4">
                  <c:v>533</c:v>
                </c:pt>
                <c:pt idx="5">
                  <c:v>602</c:v>
                </c:pt>
              </c:numCache>
            </c:numRef>
          </c:val>
          <c:extLst>
            <c:ext xmlns:c16="http://schemas.microsoft.com/office/drawing/2014/chart" uri="{C3380CC4-5D6E-409C-BE32-E72D297353CC}">
              <c16:uniqueId val="{0000000D-2F78-428F-8ADA-1D1B2E678D32}"/>
            </c:ext>
          </c:extLst>
        </c:ser>
        <c:dLbls>
          <c:showLegendKey val="0"/>
          <c:showVal val="0"/>
          <c:showCatName val="0"/>
          <c:showSerName val="0"/>
          <c:showPercent val="0"/>
          <c:showBubbleSize val="0"/>
        </c:dLbls>
        <c:gapWidth val="150"/>
        <c:shape val="box"/>
        <c:axId val="525294520"/>
        <c:axId val="525293864"/>
        <c:axId val="0"/>
      </c:bar3DChart>
      <c:catAx>
        <c:axId val="525294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5293864"/>
        <c:crosses val="autoZero"/>
        <c:auto val="1"/>
        <c:lblAlgn val="ctr"/>
        <c:lblOffset val="100"/>
        <c:noMultiLvlLbl val="0"/>
      </c:catAx>
      <c:valAx>
        <c:axId val="525293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5294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D8E710F-70E9-4A52-8C29-39A100526B20}" type="datetimeFigureOut">
              <a:rPr lang="en-US" smtClean="0"/>
              <a:t>4/4/2024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C0AD93C-C691-4A05-9902-20EACF37DAF2}" type="slidenum">
              <a:rPr lang="en-US" smtClean="0"/>
              <a:t>‹#›</a:t>
            </a:fld>
            <a:endParaRPr lang="en-US" dirty="0"/>
          </a:p>
        </p:txBody>
      </p:sp>
    </p:spTree>
    <p:extLst>
      <p:ext uri="{BB962C8B-B14F-4D97-AF65-F5344CB8AC3E}">
        <p14:creationId xmlns:p14="http://schemas.microsoft.com/office/powerpoint/2010/main" val="176093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t>
            </a:r>
          </a:p>
          <a:p>
            <a:endParaRPr lang="en-US" dirty="0"/>
          </a:p>
          <a:p>
            <a:r>
              <a:rPr lang="en-US" dirty="0" smtClean="0"/>
              <a:t>I am going to talk about some of the demographic and socioeconomic variables we examine in evaluating school projects. </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1</a:t>
            </a:fld>
            <a:endParaRPr lang="en-US" dirty="0"/>
          </a:p>
        </p:txBody>
      </p:sp>
    </p:spTree>
    <p:extLst>
      <p:ext uri="{BB962C8B-B14F-4D97-AF65-F5344CB8AC3E}">
        <p14:creationId xmlns:p14="http://schemas.microsoft.com/office/powerpoint/2010/main" val="284521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births, we look at births in a county and compare it to a district’s kindergarten enrollment five years later to create a ratio or multiplier. </a:t>
            </a:r>
          </a:p>
          <a:p>
            <a:endParaRPr lang="en-US" dirty="0"/>
          </a:p>
          <a:p>
            <a:r>
              <a:rPr lang="en-US" dirty="0" smtClean="0"/>
              <a:t>In this example, we look at San Juan County’s births and compare it to Farmington municipal school district’s kindergarten enrollment. </a:t>
            </a:r>
          </a:p>
          <a:p>
            <a:endParaRPr lang="en-US" dirty="0"/>
          </a:p>
          <a:p>
            <a:r>
              <a:rPr lang="en-US" dirty="0" smtClean="0"/>
              <a:t>You can see the effect of the lower birth numbers on the kindergarten enrollment.  </a:t>
            </a:r>
          </a:p>
          <a:p>
            <a:endParaRPr lang="en-US" dirty="0"/>
          </a:p>
          <a:p>
            <a:r>
              <a:rPr lang="en-US" dirty="0" smtClean="0"/>
              <a:t>We also see that on average, Farmington receives about 44% of all County births in its kindergarten class with the remainder going to Aztec, Bloomfield, Kirtland, and/or other educational providers. </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10</a:t>
            </a:fld>
            <a:endParaRPr lang="en-US" dirty="0"/>
          </a:p>
        </p:txBody>
      </p:sp>
    </p:spTree>
    <p:extLst>
      <p:ext uri="{BB962C8B-B14F-4D97-AF65-F5344CB8AC3E}">
        <p14:creationId xmlns:p14="http://schemas.microsoft.com/office/powerpoint/2010/main" val="214840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look at enrollment trends among a district’s grade levels and individual schools.</a:t>
            </a:r>
          </a:p>
          <a:p>
            <a:endParaRPr lang="en-US" dirty="0"/>
          </a:p>
          <a:p>
            <a:r>
              <a:rPr lang="en-US" dirty="0" smtClean="0"/>
              <a:t>Specifically, we look at enrollment in one grade level in one year and compare it to enrollment in the next grade level the following year. </a:t>
            </a:r>
          </a:p>
          <a:p>
            <a:endParaRPr lang="en-US" dirty="0"/>
          </a:p>
          <a:p>
            <a:r>
              <a:rPr lang="en-US" dirty="0" smtClean="0"/>
              <a:t>This type of analysis forms the Cohort Survival model, which demographers use as the industry standard method of forming a baseline projection for our schools. </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11</a:t>
            </a:fld>
            <a:endParaRPr lang="en-US" dirty="0"/>
          </a:p>
        </p:txBody>
      </p:sp>
    </p:spTree>
    <p:extLst>
      <p:ext uri="{BB962C8B-B14F-4D97-AF65-F5344CB8AC3E}">
        <p14:creationId xmlns:p14="http://schemas.microsoft.com/office/powerpoint/2010/main" val="3377711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a:t>
            </a:r>
          </a:p>
          <a:p>
            <a:r>
              <a:rPr lang="en-US" dirty="0" smtClean="0"/>
              <a:t>We follow, if you look at the blue shaded boxes, you can follow a cohort entering a school at kindergarten and see how they advance through each grade level. </a:t>
            </a:r>
          </a:p>
          <a:p>
            <a:endParaRPr lang="en-US" dirty="0"/>
          </a:p>
          <a:p>
            <a:r>
              <a:rPr lang="en-US" dirty="0" smtClean="0"/>
              <a:t>In this example, we see that the first grade typically gains student from the previous kindergarten class the year before. </a:t>
            </a:r>
          </a:p>
          <a:p>
            <a:endParaRPr lang="en-US" dirty="0"/>
          </a:p>
          <a:p>
            <a:r>
              <a:rPr lang="en-US" dirty="0" smtClean="0"/>
              <a:t>We calculate a survival ratio for first grade by diving the first grade class by the kindergarten class the year prior. </a:t>
            </a:r>
          </a:p>
          <a:p>
            <a:endParaRPr lang="en-US" dirty="0"/>
          </a:p>
          <a:p>
            <a:r>
              <a:rPr lang="en-US" dirty="0" smtClean="0"/>
              <a:t>In this example, the first grade survival ratio is 1.1, which suggest stability to growth in the first grade. </a:t>
            </a:r>
          </a:p>
          <a:p>
            <a:endParaRPr lang="en-US" dirty="0"/>
          </a:p>
          <a:p>
            <a:r>
              <a:rPr lang="en-US" dirty="0" smtClean="0"/>
              <a:t>We create a similar ratio for each grade level. </a:t>
            </a:r>
          </a:p>
          <a:p>
            <a:endParaRPr lang="en-US" dirty="0"/>
          </a:p>
          <a:p>
            <a:r>
              <a:rPr lang="en-US" dirty="0" smtClean="0"/>
              <a:t>We then use a ratio as a multiplier in which we take the existing enrollment and multiply it by the ratio to get a baseline projection. </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13</a:t>
            </a:fld>
            <a:endParaRPr lang="en-US" dirty="0"/>
          </a:p>
        </p:txBody>
      </p:sp>
    </p:spTree>
    <p:extLst>
      <p:ext uri="{BB962C8B-B14F-4D97-AF65-F5344CB8AC3E}">
        <p14:creationId xmlns:p14="http://schemas.microsoft.com/office/powerpoint/2010/main" val="504564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the art comes in. </a:t>
            </a:r>
          </a:p>
          <a:p>
            <a:endParaRPr lang="en-US" dirty="0"/>
          </a:p>
          <a:p>
            <a:r>
              <a:rPr lang="en-US" dirty="0" smtClean="0"/>
              <a:t>In this situation, the demographer examined </a:t>
            </a:r>
          </a:p>
          <a:p>
            <a:endParaRPr lang="en-US" dirty="0"/>
          </a:p>
          <a:p>
            <a:r>
              <a:rPr lang="en-US" dirty="0" smtClean="0"/>
              <a:t>development occurring in this school’s attendance boundary and in adjacent attendance boundaries with a student yield estimate</a:t>
            </a:r>
          </a:p>
          <a:p>
            <a:endParaRPr lang="en-US" dirty="0"/>
          </a:p>
          <a:p>
            <a:r>
              <a:rPr lang="en-US" dirty="0" smtClean="0"/>
              <a:t>Capacity of schools in this area, which revealed that the resulting development could put a strain on available capacity. </a:t>
            </a:r>
          </a:p>
          <a:p>
            <a:endParaRPr lang="en-US" dirty="0"/>
          </a:p>
          <a:p>
            <a:r>
              <a:rPr lang="en-US" dirty="0" smtClean="0"/>
              <a:t>As a result, the demographer recommended the district adjust its attendance boundaries as well as replace a school with a larger capacity.  </a:t>
            </a:r>
          </a:p>
          <a:p>
            <a:endParaRPr lang="en-US" dirty="0"/>
          </a:p>
          <a:p>
            <a:r>
              <a:rPr lang="en-US" dirty="0" smtClean="0"/>
              <a:t>But this will lead to an adjustment of the school’s baseline cohort survival model. </a:t>
            </a:r>
          </a:p>
          <a:p>
            <a:endParaRPr lang="en-US" dirty="0"/>
          </a:p>
          <a:p>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14</a:t>
            </a:fld>
            <a:endParaRPr lang="en-US" dirty="0"/>
          </a:p>
        </p:txBody>
      </p:sp>
    </p:spTree>
    <p:extLst>
      <p:ext uri="{BB962C8B-B14F-4D97-AF65-F5344CB8AC3E}">
        <p14:creationId xmlns:p14="http://schemas.microsoft.com/office/powerpoint/2010/main" val="216090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some sources a school demographer may use in forecasting a school’s enrollment </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15</a:t>
            </a:fld>
            <a:endParaRPr lang="en-US" dirty="0"/>
          </a:p>
        </p:txBody>
      </p:sp>
    </p:spTree>
    <p:extLst>
      <p:ext uri="{BB962C8B-B14F-4D97-AF65-F5344CB8AC3E}">
        <p14:creationId xmlns:p14="http://schemas.microsoft.com/office/powerpoint/2010/main" val="101513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contains some challenges in forecasting enrollment:</a:t>
            </a:r>
          </a:p>
          <a:p>
            <a:endParaRPr lang="en-US" dirty="0"/>
          </a:p>
          <a:p>
            <a:r>
              <a:rPr lang="en-US" dirty="0" smtClean="0"/>
              <a:t>Some times we see projections accurate when compared to actual enrollment numbers. Other times, we may see wide variations. It does not necessarily mean the demographer did anything wrong, but it could mean conditions changed rapidly. </a:t>
            </a:r>
          </a:p>
          <a:p>
            <a:endParaRPr lang="en-US" dirty="0"/>
          </a:p>
          <a:p>
            <a:r>
              <a:rPr lang="en-US" dirty="0" smtClean="0"/>
              <a:t>A large employer may leave or arrive suddenly</a:t>
            </a:r>
          </a:p>
          <a:p>
            <a:endParaRPr lang="en-US" dirty="0"/>
          </a:p>
          <a:p>
            <a:r>
              <a:rPr lang="en-US" dirty="0" smtClean="0"/>
              <a:t>Housing may take more time to generate kids</a:t>
            </a:r>
          </a:p>
          <a:p>
            <a:endParaRPr lang="en-US" dirty="0"/>
          </a:p>
          <a:p>
            <a:r>
              <a:rPr lang="en-US" dirty="0" smtClean="0"/>
              <a:t>Parent decisions hard to forecast. </a:t>
            </a:r>
            <a:endParaRPr lang="en-US" dirty="0"/>
          </a:p>
          <a:p>
            <a:endParaRPr lang="en-US" dirty="0" smtClean="0"/>
          </a:p>
          <a:p>
            <a:r>
              <a:rPr lang="en-US" dirty="0" smtClean="0"/>
              <a:t>Neighborhoods may change – a neighborhood filled with kids may not regenerate – kids grow up, parents age in place. </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16</a:t>
            </a:fld>
            <a:endParaRPr lang="en-US" dirty="0"/>
          </a:p>
        </p:txBody>
      </p:sp>
    </p:spTree>
    <p:extLst>
      <p:ext uri="{BB962C8B-B14F-4D97-AF65-F5344CB8AC3E}">
        <p14:creationId xmlns:p14="http://schemas.microsoft.com/office/powerpoint/2010/main" val="1142829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17</a:t>
            </a:fld>
            <a:endParaRPr lang="en-US" dirty="0"/>
          </a:p>
        </p:txBody>
      </p:sp>
    </p:spTree>
    <p:extLst>
      <p:ext uri="{BB962C8B-B14F-4D97-AF65-F5344CB8AC3E}">
        <p14:creationId xmlns:p14="http://schemas.microsoft.com/office/powerpoint/2010/main" val="388672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4327808"/>
          </a:xfrm>
        </p:spPr>
        <p:txBody>
          <a:bodyPr/>
          <a:lstStyle/>
          <a:p>
            <a:r>
              <a:rPr lang="en-US" dirty="0" smtClean="0"/>
              <a:t>Why do we need to consider demographic data and socioeconomic trends in our school district communities? </a:t>
            </a:r>
          </a:p>
          <a:p>
            <a:endParaRPr lang="en-US" dirty="0"/>
          </a:p>
          <a:p>
            <a:r>
              <a:rPr lang="en-US" dirty="0" smtClean="0"/>
              <a:t>We don’t want to overbuild and/or </a:t>
            </a:r>
            <a:r>
              <a:rPr lang="en-US" dirty="0" err="1" smtClean="0"/>
              <a:t>underbuild</a:t>
            </a:r>
            <a:r>
              <a:rPr lang="en-US" dirty="0" smtClean="0"/>
              <a:t>. </a:t>
            </a:r>
          </a:p>
          <a:p>
            <a:endParaRPr lang="en-US" dirty="0"/>
          </a:p>
          <a:p>
            <a:r>
              <a:rPr lang="en-US" dirty="0" smtClean="0"/>
              <a:t>As we have seen from various headlines over the past 15 years, we may experience various enrollment/population based scenarios in our schools. </a:t>
            </a:r>
          </a:p>
          <a:p>
            <a:endParaRPr lang="en-US" dirty="0"/>
          </a:p>
          <a:p>
            <a:r>
              <a:rPr lang="en-US" dirty="0" smtClean="0"/>
              <a:t>For example, 10-15 years ago, Albuquerque’s west side was experiencing rapid residential development that created overcrowding in some of their schools. </a:t>
            </a:r>
          </a:p>
          <a:p>
            <a:endParaRPr lang="en-US" dirty="0"/>
          </a:p>
          <a:p>
            <a:r>
              <a:rPr lang="en-US" dirty="0" smtClean="0"/>
              <a:t>More recently, some districts are facing enrollment decline, which leads to underutilized facilities that may strain local budgets. </a:t>
            </a:r>
          </a:p>
          <a:p>
            <a:endParaRPr lang="en-US" dirty="0"/>
          </a:p>
          <a:p>
            <a:r>
              <a:rPr lang="en-US" dirty="0" smtClean="0"/>
              <a:t>Trying to build for the appropriate enrollment is crucial </a:t>
            </a:r>
          </a:p>
          <a:p>
            <a:endParaRPr lang="en-US" dirty="0"/>
          </a:p>
          <a:p>
            <a:r>
              <a:rPr lang="en-US" dirty="0" smtClean="0"/>
              <a:t>Building too much space and the district has excess square footage to maintain and operate. </a:t>
            </a:r>
          </a:p>
          <a:p>
            <a:endParaRPr lang="en-US" dirty="0"/>
          </a:p>
          <a:p>
            <a:r>
              <a:rPr lang="en-US" dirty="0" smtClean="0"/>
              <a:t>Building too small and we may need to bring in portables and we may not have solved the issue</a:t>
            </a:r>
          </a:p>
          <a:p>
            <a:endParaRPr lang="en-US" dirty="0"/>
          </a:p>
          <a:p>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2</a:t>
            </a:fld>
            <a:endParaRPr lang="en-US" dirty="0"/>
          </a:p>
        </p:txBody>
      </p:sp>
    </p:spTree>
    <p:extLst>
      <p:ext uri="{BB962C8B-B14F-4D97-AF65-F5344CB8AC3E}">
        <p14:creationId xmlns:p14="http://schemas.microsoft.com/office/powerpoint/2010/main" val="361245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typically project an enrollment five years into the future.</a:t>
            </a:r>
          </a:p>
          <a:p>
            <a:endParaRPr lang="en-US" dirty="0" smtClean="0"/>
          </a:p>
          <a:p>
            <a:r>
              <a:rPr lang="en-US" dirty="0" smtClean="0"/>
              <a:t>In this example, we see incremental growth in each grade level, something that the model expects to continue. </a:t>
            </a:r>
          </a:p>
          <a:p>
            <a:endParaRPr lang="en-US" dirty="0"/>
          </a:p>
          <a:p>
            <a:r>
              <a:rPr lang="en-US" dirty="0" smtClean="0"/>
              <a:t>However, the shaded yellow figure shows a sharper increase  - we need to examine why this could happen. </a:t>
            </a:r>
            <a:endParaRPr lang="en-US" dirty="0"/>
          </a:p>
          <a:p>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3</a:t>
            </a:fld>
            <a:endParaRPr lang="en-US" dirty="0"/>
          </a:p>
        </p:txBody>
      </p:sp>
    </p:spTree>
    <p:extLst>
      <p:ext uri="{BB962C8B-B14F-4D97-AF65-F5344CB8AC3E}">
        <p14:creationId xmlns:p14="http://schemas.microsoft.com/office/powerpoint/2010/main" val="335778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0"/>
            <a:ext cx="5560060" cy="4050404"/>
          </a:xfrm>
        </p:spPr>
        <p:txBody>
          <a:bodyPr/>
          <a:lstStyle/>
          <a:p>
            <a:r>
              <a:rPr lang="en-US" dirty="0" smtClean="0"/>
              <a:t>This slide identifies different variables demographers use to create enrollment projections. </a:t>
            </a:r>
          </a:p>
          <a:p>
            <a:endParaRPr lang="en-US" dirty="0"/>
          </a:p>
          <a:p>
            <a:r>
              <a:rPr lang="en-US" dirty="0" smtClean="0"/>
              <a:t>Highlighted in green are the science components – actual data from historic enrollment trends for each district and the individual schools within the district. </a:t>
            </a:r>
          </a:p>
          <a:p>
            <a:endParaRPr lang="en-US" dirty="0"/>
          </a:p>
          <a:p>
            <a:r>
              <a:rPr lang="en-US" dirty="0" smtClean="0"/>
              <a:t>Demographers will typically plug this data into a model to establish existing trends – what the enrollment has done in the past three years, five years, ten years. </a:t>
            </a:r>
          </a:p>
          <a:p>
            <a:endParaRPr lang="en-US" dirty="0"/>
          </a:p>
          <a:p>
            <a:r>
              <a:rPr lang="en-US" dirty="0" smtClean="0"/>
              <a:t>Demographers will then examine the other variables to see what influence, if any they have on the enrollment trends that may forecast additional growth or potential decline. </a:t>
            </a:r>
          </a:p>
          <a:p>
            <a:endParaRPr lang="en-US" dirty="0"/>
          </a:p>
          <a:p>
            <a:r>
              <a:rPr lang="en-US" dirty="0" smtClean="0"/>
              <a:t>Housing</a:t>
            </a:r>
          </a:p>
          <a:p>
            <a:r>
              <a:rPr lang="en-US" dirty="0" smtClean="0"/>
              <a:t>Industry</a:t>
            </a:r>
          </a:p>
          <a:p>
            <a:r>
              <a:rPr lang="en-US" dirty="0" smtClean="0"/>
              <a:t>Other providers – private school, home school, other governmental entity</a:t>
            </a:r>
          </a:p>
          <a:p>
            <a:r>
              <a:rPr lang="en-US" dirty="0" smtClean="0"/>
              <a:t>COVID</a:t>
            </a:r>
          </a:p>
          <a:p>
            <a:endParaRPr lang="en-US" dirty="0" smtClean="0"/>
          </a:p>
          <a:p>
            <a:r>
              <a:rPr lang="en-US" dirty="0" smtClean="0"/>
              <a:t>Next I will discuss how demographers use the data to formulate enrollment projections. </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4</a:t>
            </a:fld>
            <a:endParaRPr lang="en-US" dirty="0"/>
          </a:p>
        </p:txBody>
      </p:sp>
    </p:spTree>
    <p:extLst>
      <p:ext uri="{BB962C8B-B14F-4D97-AF65-F5344CB8AC3E}">
        <p14:creationId xmlns:p14="http://schemas.microsoft.com/office/powerpoint/2010/main" val="382823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0"/>
            <a:ext cx="5560060" cy="4050404"/>
          </a:xfrm>
        </p:spPr>
        <p:txBody>
          <a:bodyPr/>
          <a:lstStyle/>
          <a:p>
            <a:r>
              <a:rPr lang="en-US" dirty="0" smtClean="0"/>
              <a:t>This slide identifies different variables demographers use to create enrollment projections. </a:t>
            </a:r>
          </a:p>
          <a:p>
            <a:endParaRPr lang="en-US" dirty="0"/>
          </a:p>
          <a:p>
            <a:r>
              <a:rPr lang="en-US" dirty="0" smtClean="0"/>
              <a:t>Highlighted in green are the science components – actual data from historic enrollment trends for each district and the individual schools within the district. </a:t>
            </a:r>
          </a:p>
          <a:p>
            <a:endParaRPr lang="en-US" dirty="0"/>
          </a:p>
          <a:p>
            <a:r>
              <a:rPr lang="en-US" dirty="0" smtClean="0"/>
              <a:t>Demographers will typically plug this data into a model to establish existing trends – what the enrollment has done in the past three years, five years, ten years. </a:t>
            </a:r>
          </a:p>
          <a:p>
            <a:endParaRPr lang="en-US" dirty="0"/>
          </a:p>
          <a:p>
            <a:r>
              <a:rPr lang="en-US" dirty="0" smtClean="0"/>
              <a:t>Demographers will then examine the other variables to see what influence, if any they have on the enrollment trends that may forecast additional growth or potential decline. </a:t>
            </a:r>
          </a:p>
          <a:p>
            <a:endParaRPr lang="en-US" dirty="0"/>
          </a:p>
          <a:p>
            <a:r>
              <a:rPr lang="en-US" dirty="0" smtClean="0"/>
              <a:t>Housing</a:t>
            </a:r>
          </a:p>
          <a:p>
            <a:r>
              <a:rPr lang="en-US" dirty="0" smtClean="0"/>
              <a:t>Industry</a:t>
            </a:r>
          </a:p>
          <a:p>
            <a:r>
              <a:rPr lang="en-US" dirty="0" smtClean="0"/>
              <a:t>Other providers – private school, home school, other governmental entity</a:t>
            </a:r>
          </a:p>
          <a:p>
            <a:r>
              <a:rPr lang="en-US" dirty="0" smtClean="0"/>
              <a:t>COVID</a:t>
            </a:r>
          </a:p>
          <a:p>
            <a:endParaRPr lang="en-US" dirty="0" smtClean="0"/>
          </a:p>
          <a:p>
            <a:r>
              <a:rPr lang="en-US" dirty="0" smtClean="0"/>
              <a:t>Next I will discuss how demographers use the data to formulate enrollment projections. </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5</a:t>
            </a:fld>
            <a:endParaRPr lang="en-US" dirty="0"/>
          </a:p>
        </p:txBody>
      </p:sp>
    </p:spTree>
    <p:extLst>
      <p:ext uri="{BB962C8B-B14F-4D97-AF65-F5344CB8AC3E}">
        <p14:creationId xmlns:p14="http://schemas.microsoft.com/office/powerpoint/2010/main" val="293343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0"/>
            <a:ext cx="5560060" cy="4050404"/>
          </a:xfrm>
        </p:spPr>
        <p:txBody>
          <a:bodyPr/>
          <a:lstStyle/>
          <a:p>
            <a:r>
              <a:rPr lang="en-US" dirty="0" smtClean="0"/>
              <a:t>This slide identifies different variables demographers use to create enrollment projections. </a:t>
            </a:r>
          </a:p>
          <a:p>
            <a:endParaRPr lang="en-US" dirty="0"/>
          </a:p>
          <a:p>
            <a:r>
              <a:rPr lang="en-US" dirty="0" smtClean="0"/>
              <a:t>Highlighted in green are the science components – actual data from historic enrollment trends for each district and the individual schools within the district. </a:t>
            </a:r>
          </a:p>
          <a:p>
            <a:endParaRPr lang="en-US" dirty="0"/>
          </a:p>
          <a:p>
            <a:r>
              <a:rPr lang="en-US" dirty="0" smtClean="0"/>
              <a:t>Demographers will typically plug this data into a model to establish existing trends – what the enrollment has done in the past three years, five years, ten years. </a:t>
            </a:r>
          </a:p>
          <a:p>
            <a:endParaRPr lang="en-US" dirty="0"/>
          </a:p>
          <a:p>
            <a:r>
              <a:rPr lang="en-US" dirty="0" smtClean="0"/>
              <a:t>Demographers will then examine the other variables to see what influence, if any they have on the enrollment trends that may forecast additional growth or potential decline. </a:t>
            </a:r>
          </a:p>
          <a:p>
            <a:endParaRPr lang="en-US" dirty="0"/>
          </a:p>
          <a:p>
            <a:r>
              <a:rPr lang="en-US" dirty="0" smtClean="0"/>
              <a:t>Housing</a:t>
            </a:r>
          </a:p>
          <a:p>
            <a:r>
              <a:rPr lang="en-US" dirty="0" smtClean="0"/>
              <a:t>Industry</a:t>
            </a:r>
          </a:p>
          <a:p>
            <a:r>
              <a:rPr lang="en-US" dirty="0" smtClean="0"/>
              <a:t>Other providers – private school, home school, other governmental entity</a:t>
            </a:r>
          </a:p>
          <a:p>
            <a:r>
              <a:rPr lang="en-US" dirty="0" smtClean="0"/>
              <a:t>COVID</a:t>
            </a:r>
          </a:p>
          <a:p>
            <a:endParaRPr lang="en-US" dirty="0" smtClean="0"/>
          </a:p>
          <a:p>
            <a:r>
              <a:rPr lang="en-US" dirty="0" smtClean="0"/>
              <a:t>Next I will discuss how demographers use the data to formulate enrollment projections. </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6</a:t>
            </a:fld>
            <a:endParaRPr lang="en-US" dirty="0"/>
          </a:p>
        </p:txBody>
      </p:sp>
    </p:spTree>
    <p:extLst>
      <p:ext uri="{BB962C8B-B14F-4D97-AF65-F5344CB8AC3E}">
        <p14:creationId xmlns:p14="http://schemas.microsoft.com/office/powerpoint/2010/main" val="378092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0"/>
            <a:ext cx="5560060" cy="4050404"/>
          </a:xfrm>
        </p:spPr>
        <p:txBody>
          <a:bodyPr/>
          <a:lstStyle/>
          <a:p>
            <a:r>
              <a:rPr lang="en-US" dirty="0" smtClean="0"/>
              <a:t>This slide identifies different variables demographers use to create enrollment projections. </a:t>
            </a:r>
          </a:p>
          <a:p>
            <a:endParaRPr lang="en-US" dirty="0"/>
          </a:p>
          <a:p>
            <a:r>
              <a:rPr lang="en-US" dirty="0" smtClean="0"/>
              <a:t>Highlighted in green are the science components – actual data from historic enrollment trends for each district and the individual schools within the district. </a:t>
            </a:r>
          </a:p>
          <a:p>
            <a:endParaRPr lang="en-US" dirty="0"/>
          </a:p>
          <a:p>
            <a:r>
              <a:rPr lang="en-US" dirty="0" smtClean="0"/>
              <a:t>Demographers will typically plug this data into a model to establish existing trends – what the enrollment has done in the past three years, five years, ten years. </a:t>
            </a:r>
          </a:p>
          <a:p>
            <a:endParaRPr lang="en-US" dirty="0"/>
          </a:p>
          <a:p>
            <a:r>
              <a:rPr lang="en-US" dirty="0" smtClean="0"/>
              <a:t>Demographers will then examine the other variables to see what influence, if any they have on the enrollment trends that may forecast additional growth or potential decline. </a:t>
            </a:r>
          </a:p>
          <a:p>
            <a:endParaRPr lang="en-US" dirty="0"/>
          </a:p>
          <a:p>
            <a:r>
              <a:rPr lang="en-US" dirty="0" smtClean="0"/>
              <a:t>Housing</a:t>
            </a:r>
          </a:p>
          <a:p>
            <a:r>
              <a:rPr lang="en-US" dirty="0" smtClean="0"/>
              <a:t>Industry</a:t>
            </a:r>
          </a:p>
          <a:p>
            <a:r>
              <a:rPr lang="en-US" dirty="0" smtClean="0"/>
              <a:t>Other providers – private school, home school, other governmental entity</a:t>
            </a:r>
          </a:p>
          <a:p>
            <a:r>
              <a:rPr lang="en-US" dirty="0" smtClean="0"/>
              <a:t>COVID</a:t>
            </a:r>
          </a:p>
          <a:p>
            <a:endParaRPr lang="en-US" dirty="0" smtClean="0"/>
          </a:p>
          <a:p>
            <a:r>
              <a:rPr lang="en-US" dirty="0" smtClean="0"/>
              <a:t>Next I will discuss how demographers use the data to formulate enrollment projections. </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7</a:t>
            </a:fld>
            <a:endParaRPr lang="en-US" dirty="0"/>
          </a:p>
        </p:txBody>
      </p:sp>
    </p:spTree>
    <p:extLst>
      <p:ext uri="{BB962C8B-B14F-4D97-AF65-F5344CB8AC3E}">
        <p14:creationId xmlns:p14="http://schemas.microsoft.com/office/powerpoint/2010/main" val="252610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to anyone who works with school demographics and enrollment projections and they will tell you projection a school and district’s enrollment is both  a science and an art. </a:t>
            </a:r>
          </a:p>
          <a:p>
            <a:endParaRPr lang="en-US" dirty="0" smtClean="0"/>
          </a:p>
          <a:p>
            <a:r>
              <a:rPr lang="en-US" dirty="0" smtClean="0"/>
              <a:t>The science pertains to enrollment projection models that uses actual enrollment trend and birth data to create a baseline enrollment projection. </a:t>
            </a:r>
          </a:p>
          <a:p>
            <a:endParaRPr lang="en-US" dirty="0"/>
          </a:p>
          <a:p>
            <a:r>
              <a:rPr lang="en-US" dirty="0" smtClean="0"/>
              <a:t>The art examines other factors in the community and school district, which the demographer uses to adjust or supplement the baseline enrollment projection.</a:t>
            </a:r>
          </a:p>
          <a:p>
            <a:r>
              <a:rPr lang="en-US" dirty="0"/>
              <a:t> </a:t>
            </a:r>
          </a:p>
          <a:p>
            <a:r>
              <a:rPr lang="en-US" dirty="0" smtClean="0"/>
              <a:t>For example, is the district experiencing residential development and what effect may this development have on the enrollment trends district wide or at an individual school.</a:t>
            </a:r>
          </a:p>
          <a:p>
            <a:endParaRPr lang="en-US" dirty="0"/>
          </a:p>
          <a:p>
            <a:r>
              <a:rPr lang="en-US" dirty="0" smtClean="0"/>
              <a:t>Taken together, the science and art of enrollment projections inform decision making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8</a:t>
            </a:fld>
            <a:endParaRPr lang="en-US" dirty="0"/>
          </a:p>
        </p:txBody>
      </p:sp>
    </p:spTree>
    <p:extLst>
      <p:ext uri="{BB962C8B-B14F-4D97-AF65-F5344CB8AC3E}">
        <p14:creationId xmlns:p14="http://schemas.microsoft.com/office/powerpoint/2010/main" val="2780510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 births</a:t>
            </a:r>
          </a:p>
          <a:p>
            <a:endParaRPr lang="en-US" dirty="0"/>
          </a:p>
          <a:p>
            <a:r>
              <a:rPr lang="en-US" dirty="0" smtClean="0"/>
              <a:t>Birth are important since they correlate directly to the kindergarten class size in our school districts five years later. </a:t>
            </a:r>
          </a:p>
          <a:p>
            <a:endParaRPr lang="en-US" dirty="0"/>
          </a:p>
          <a:p>
            <a:r>
              <a:rPr lang="en-US" dirty="0" smtClean="0"/>
              <a:t>I am sure you have heard that most of our school districts are experiencing enrollment declines.</a:t>
            </a:r>
          </a:p>
          <a:p>
            <a:endParaRPr lang="en-US" dirty="0"/>
          </a:p>
          <a:p>
            <a:r>
              <a:rPr lang="en-US" dirty="0" smtClean="0"/>
              <a:t>Declining birth numbers nation wide is among significant reasons why our districts experience enrollment declines</a:t>
            </a:r>
          </a:p>
          <a:p>
            <a:endParaRPr lang="en-US" dirty="0"/>
          </a:p>
          <a:p>
            <a:r>
              <a:rPr lang="en-US" dirty="0" smtClean="0"/>
              <a:t>You see in 2007, we had 30 K births. In 2020, that number fell to 21 K, that is 8700 less kindergarteners entering our schools.</a:t>
            </a:r>
          </a:p>
          <a:p>
            <a:endParaRPr lang="en-US" dirty="0"/>
          </a:p>
          <a:p>
            <a:r>
              <a:rPr lang="en-US" dirty="0" smtClean="0"/>
              <a:t>It’s not only a New Mexico issue, it is a national issue.</a:t>
            </a:r>
            <a:endParaRPr lang="en-US" dirty="0"/>
          </a:p>
        </p:txBody>
      </p:sp>
      <p:sp>
        <p:nvSpPr>
          <p:cNvPr id="4" name="Slide Number Placeholder 3"/>
          <p:cNvSpPr>
            <a:spLocks noGrp="1"/>
          </p:cNvSpPr>
          <p:nvPr>
            <p:ph type="sldNum" sz="quarter" idx="10"/>
          </p:nvPr>
        </p:nvSpPr>
        <p:spPr/>
        <p:txBody>
          <a:bodyPr/>
          <a:lstStyle/>
          <a:p>
            <a:fld id="{EC0AD93C-C691-4A05-9902-20EACF37DAF2}" type="slidenum">
              <a:rPr lang="en-US" smtClean="0"/>
              <a:t>9</a:t>
            </a:fld>
            <a:endParaRPr lang="en-US" dirty="0"/>
          </a:p>
        </p:txBody>
      </p:sp>
    </p:spTree>
    <p:extLst>
      <p:ext uri="{BB962C8B-B14F-4D97-AF65-F5344CB8AC3E}">
        <p14:creationId xmlns:p14="http://schemas.microsoft.com/office/powerpoint/2010/main" val="382370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mailto:mcasias@nmpsfa.org" TargetMode="External"/><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parks@nmpsfa.org"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1FD3C3E-D4FE-C83A-0CBE-0BF505C13E5D}"/>
              </a:ext>
            </a:extLst>
          </p:cNvPr>
          <p:cNvGrpSpPr/>
          <p:nvPr userDrawn="1"/>
        </p:nvGrpSpPr>
        <p:grpSpPr>
          <a:xfrm>
            <a:off x="-11950" y="-252500"/>
            <a:ext cx="12203950" cy="7363000"/>
            <a:chOff x="-9525" y="-249747"/>
            <a:chExt cx="12203950" cy="7363000"/>
          </a:xfrm>
        </p:grpSpPr>
        <p:grpSp>
          <p:nvGrpSpPr>
            <p:cNvPr id="8" name="Group 7">
              <a:extLst>
                <a:ext uri="{FF2B5EF4-FFF2-40B4-BE49-F238E27FC236}">
                  <a16:creationId xmlns:a16="http://schemas.microsoft.com/office/drawing/2014/main" id="{28637AFE-D947-C5AF-E1D3-49B7D82F2732}"/>
                </a:ext>
              </a:extLst>
            </p:cNvPr>
            <p:cNvGrpSpPr/>
            <p:nvPr/>
          </p:nvGrpSpPr>
          <p:grpSpPr>
            <a:xfrm>
              <a:off x="-9525" y="-249747"/>
              <a:ext cx="12203950" cy="7363000"/>
              <a:chOff x="-9525" y="-249747"/>
              <a:chExt cx="12203950" cy="7363000"/>
            </a:xfrm>
          </p:grpSpPr>
          <p:sp>
            <p:nvSpPr>
              <p:cNvPr id="13" name="Freeform 13">
                <a:extLst>
                  <a:ext uri="{FF2B5EF4-FFF2-40B4-BE49-F238E27FC236}">
                    <a16:creationId xmlns:a16="http://schemas.microsoft.com/office/drawing/2014/main" id="{404D52D0-6797-88D5-6A06-5AF975560450}"/>
                  </a:ext>
                </a:extLst>
              </p:cNvPr>
              <p:cNvSpPr/>
              <p:nvPr/>
            </p:nvSpPr>
            <p:spPr>
              <a:xfrm>
                <a:off x="-9525" y="-56455"/>
                <a:ext cx="3324225" cy="6922008"/>
              </a:xfrm>
              <a:custGeom>
                <a:avLst/>
                <a:gdLst>
                  <a:gd name="connsiteX0" fmla="*/ 9525 w 3324225"/>
                  <a:gd name="connsiteY0" fmla="*/ 0 h 6877050"/>
                  <a:gd name="connsiteX1" fmla="*/ 1704975 w 3324225"/>
                  <a:gd name="connsiteY1" fmla="*/ 0 h 6877050"/>
                  <a:gd name="connsiteX2" fmla="*/ 3324225 w 3324225"/>
                  <a:gd name="connsiteY2" fmla="*/ 3476625 h 6877050"/>
                  <a:gd name="connsiteX3" fmla="*/ 1676400 w 3324225"/>
                  <a:gd name="connsiteY3" fmla="*/ 6877050 h 6877050"/>
                  <a:gd name="connsiteX4" fmla="*/ 0 w 3324225"/>
                  <a:gd name="connsiteY4" fmla="*/ 6877050 h 6877050"/>
                  <a:gd name="connsiteX5" fmla="*/ 9525 w 3324225"/>
                  <a:gd name="connsiteY5" fmla="*/ 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225" h="6877050">
                    <a:moveTo>
                      <a:pt x="9525" y="0"/>
                    </a:moveTo>
                    <a:lnTo>
                      <a:pt x="1704975" y="0"/>
                    </a:lnTo>
                    <a:lnTo>
                      <a:pt x="3324225" y="3476625"/>
                    </a:lnTo>
                    <a:lnTo>
                      <a:pt x="1676400" y="6877050"/>
                    </a:lnTo>
                    <a:lnTo>
                      <a:pt x="0" y="6877050"/>
                    </a:lnTo>
                    <a:lnTo>
                      <a:pt x="9525"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2">
                <a:extLst>
                  <a:ext uri="{FF2B5EF4-FFF2-40B4-BE49-F238E27FC236}">
                    <a16:creationId xmlns:a16="http://schemas.microsoft.com/office/drawing/2014/main" id="{A6DA78A0-B42E-FDFC-8DC3-61F6AD02D259}"/>
                  </a:ext>
                </a:extLst>
              </p:cNvPr>
              <p:cNvSpPr/>
              <p:nvPr/>
            </p:nvSpPr>
            <p:spPr>
              <a:xfrm>
                <a:off x="1704975" y="3533775"/>
                <a:ext cx="3571875" cy="3343275"/>
              </a:xfrm>
              <a:custGeom>
                <a:avLst/>
                <a:gdLst>
                  <a:gd name="connsiteX0" fmla="*/ 0 w 3571875"/>
                  <a:gd name="connsiteY0" fmla="*/ 3324225 h 3343275"/>
                  <a:gd name="connsiteX1" fmla="*/ 1562100 w 3571875"/>
                  <a:gd name="connsiteY1" fmla="*/ 0 h 3343275"/>
                  <a:gd name="connsiteX2" fmla="*/ 3571875 w 3571875"/>
                  <a:gd name="connsiteY2" fmla="*/ 19050 h 3343275"/>
                  <a:gd name="connsiteX3" fmla="*/ 2009775 w 3571875"/>
                  <a:gd name="connsiteY3" fmla="*/ 3343275 h 3343275"/>
                  <a:gd name="connsiteX4" fmla="*/ 0 w 3571875"/>
                  <a:gd name="connsiteY4" fmla="*/ 3324225 h 334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343275">
                    <a:moveTo>
                      <a:pt x="0" y="3324225"/>
                    </a:moveTo>
                    <a:lnTo>
                      <a:pt x="1562100" y="0"/>
                    </a:lnTo>
                    <a:lnTo>
                      <a:pt x="3571875" y="19050"/>
                    </a:lnTo>
                    <a:lnTo>
                      <a:pt x="2009775" y="3343275"/>
                    </a:lnTo>
                    <a:lnTo>
                      <a:pt x="0" y="3324225"/>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8">
                <a:extLst>
                  <a:ext uri="{FF2B5EF4-FFF2-40B4-BE49-F238E27FC236}">
                    <a16:creationId xmlns:a16="http://schemas.microsoft.com/office/drawing/2014/main" id="{5E96FB4E-5A2A-10A1-BB1B-91B0DBFB8F41}"/>
                  </a:ext>
                </a:extLst>
              </p:cNvPr>
              <p:cNvSpPr/>
              <p:nvPr/>
            </p:nvSpPr>
            <p:spPr>
              <a:xfrm>
                <a:off x="1638300" y="-12700"/>
                <a:ext cx="3619500" cy="3378200"/>
              </a:xfrm>
              <a:custGeom>
                <a:avLst/>
                <a:gdLst>
                  <a:gd name="connsiteX0" fmla="*/ 0 w 3619500"/>
                  <a:gd name="connsiteY0" fmla="*/ 0 h 3378200"/>
                  <a:gd name="connsiteX1" fmla="*/ 1625600 w 3619500"/>
                  <a:gd name="connsiteY1" fmla="*/ 3378200 h 3378200"/>
                  <a:gd name="connsiteX2" fmla="*/ 3619500 w 3619500"/>
                  <a:gd name="connsiteY2" fmla="*/ 3365500 h 3378200"/>
                  <a:gd name="connsiteX3" fmla="*/ 2044700 w 3619500"/>
                  <a:gd name="connsiteY3" fmla="*/ 12700 h 3378200"/>
                  <a:gd name="connsiteX4" fmla="*/ 0 w 3619500"/>
                  <a:gd name="connsiteY4" fmla="*/ 0 h 337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0" h="3378200">
                    <a:moveTo>
                      <a:pt x="0" y="0"/>
                    </a:moveTo>
                    <a:lnTo>
                      <a:pt x="1625600" y="3378200"/>
                    </a:lnTo>
                    <a:lnTo>
                      <a:pt x="3619500" y="3365500"/>
                    </a:lnTo>
                    <a:lnTo>
                      <a:pt x="2044700" y="12700"/>
                    </a:lnTo>
                    <a:lnTo>
                      <a:pt x="0"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26">
                <a:extLst>
                  <a:ext uri="{FF2B5EF4-FFF2-40B4-BE49-F238E27FC236}">
                    <a16:creationId xmlns:a16="http://schemas.microsoft.com/office/drawing/2014/main" id="{AF1080B9-D849-9E33-AA4D-09147E269162}"/>
                  </a:ext>
                </a:extLst>
              </p:cNvPr>
              <p:cNvSpPr/>
              <p:nvPr userDrawn="1"/>
            </p:nvSpPr>
            <p:spPr>
              <a:xfrm>
                <a:off x="3869780" y="3493636"/>
                <a:ext cx="8324192" cy="3385949"/>
              </a:xfrm>
              <a:custGeom>
                <a:avLst/>
                <a:gdLst>
                  <a:gd name="connsiteX0" fmla="*/ 0 w 10074821"/>
                  <a:gd name="connsiteY0" fmla="*/ 3792349 h 3792349"/>
                  <a:gd name="connsiteX1" fmla="*/ 1763329 w 10074821"/>
                  <a:gd name="connsiteY1" fmla="*/ 0 h 3792349"/>
                  <a:gd name="connsiteX2" fmla="*/ 10074821 w 10074821"/>
                  <a:gd name="connsiteY2" fmla="*/ 0 h 3792349"/>
                  <a:gd name="connsiteX3" fmla="*/ 8311492 w 10074821"/>
                  <a:gd name="connsiteY3" fmla="*/ 3792349 h 3792349"/>
                  <a:gd name="connsiteX4" fmla="*/ 0 w 10074821"/>
                  <a:gd name="connsiteY4" fmla="*/ 3792349 h 3792349"/>
                  <a:gd name="connsiteX0" fmla="*/ 0 w 8512721"/>
                  <a:gd name="connsiteY0" fmla="*/ 3881249 h 3881249"/>
                  <a:gd name="connsiteX1" fmla="*/ 1763329 w 8512721"/>
                  <a:gd name="connsiteY1" fmla="*/ 88900 h 3881249"/>
                  <a:gd name="connsiteX2" fmla="*/ 8512721 w 8512721"/>
                  <a:gd name="connsiteY2" fmla="*/ 0 h 3881249"/>
                  <a:gd name="connsiteX3" fmla="*/ 8311492 w 8512721"/>
                  <a:gd name="connsiteY3" fmla="*/ 3881249 h 3881249"/>
                  <a:gd name="connsiteX4" fmla="*/ 0 w 8512721"/>
                  <a:gd name="connsiteY4" fmla="*/ 3881249 h 3881249"/>
                  <a:gd name="connsiteX0" fmla="*/ 0 w 8540092"/>
                  <a:gd name="connsiteY0" fmla="*/ 3881249 h 3881249"/>
                  <a:gd name="connsiteX1" fmla="*/ 1763329 w 8540092"/>
                  <a:gd name="connsiteY1" fmla="*/ 88900 h 3881249"/>
                  <a:gd name="connsiteX2" fmla="*/ 8512721 w 8540092"/>
                  <a:gd name="connsiteY2" fmla="*/ 0 h 3881249"/>
                  <a:gd name="connsiteX3" fmla="*/ 8540092 w 8540092"/>
                  <a:gd name="connsiteY3" fmla="*/ 3411349 h 3881249"/>
                  <a:gd name="connsiteX4" fmla="*/ 0 w 8540092"/>
                  <a:gd name="connsiteY4" fmla="*/ 3881249 h 3881249"/>
                  <a:gd name="connsiteX0" fmla="*/ 0 w 8209892"/>
                  <a:gd name="connsiteY0" fmla="*/ 3182749 h 3411349"/>
                  <a:gd name="connsiteX1" fmla="*/ 1433129 w 8209892"/>
                  <a:gd name="connsiteY1" fmla="*/ 88900 h 3411349"/>
                  <a:gd name="connsiteX2" fmla="*/ 8182521 w 8209892"/>
                  <a:gd name="connsiteY2" fmla="*/ 0 h 3411349"/>
                  <a:gd name="connsiteX3" fmla="*/ 8209892 w 8209892"/>
                  <a:gd name="connsiteY3" fmla="*/ 3411349 h 3411349"/>
                  <a:gd name="connsiteX4" fmla="*/ 0 w 8209892"/>
                  <a:gd name="connsiteY4" fmla="*/ 3182749 h 3411349"/>
                  <a:gd name="connsiteX0" fmla="*/ 0 w 8324192"/>
                  <a:gd name="connsiteY0" fmla="*/ 3411349 h 3411349"/>
                  <a:gd name="connsiteX1" fmla="*/ 1547429 w 8324192"/>
                  <a:gd name="connsiteY1" fmla="*/ 88900 h 3411349"/>
                  <a:gd name="connsiteX2" fmla="*/ 8296821 w 8324192"/>
                  <a:gd name="connsiteY2" fmla="*/ 0 h 3411349"/>
                  <a:gd name="connsiteX3" fmla="*/ 8324192 w 8324192"/>
                  <a:gd name="connsiteY3" fmla="*/ 3411349 h 3411349"/>
                  <a:gd name="connsiteX4" fmla="*/ 0 w 8324192"/>
                  <a:gd name="connsiteY4" fmla="*/ 3411349 h 3411349"/>
                  <a:gd name="connsiteX0" fmla="*/ 0 w 8324192"/>
                  <a:gd name="connsiteY0" fmla="*/ 3385949 h 3385949"/>
                  <a:gd name="connsiteX1" fmla="*/ 1547429 w 8324192"/>
                  <a:gd name="connsiteY1" fmla="*/ 63500 h 3385949"/>
                  <a:gd name="connsiteX2" fmla="*/ 8322221 w 8324192"/>
                  <a:gd name="connsiteY2" fmla="*/ 0 h 3385949"/>
                  <a:gd name="connsiteX3" fmla="*/ 8324192 w 8324192"/>
                  <a:gd name="connsiteY3" fmla="*/ 3385949 h 3385949"/>
                  <a:gd name="connsiteX4" fmla="*/ 0 w 8324192"/>
                  <a:gd name="connsiteY4" fmla="*/ 3385949 h 338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192" h="3385949">
                    <a:moveTo>
                      <a:pt x="0" y="3385949"/>
                    </a:moveTo>
                    <a:lnTo>
                      <a:pt x="1547429" y="63500"/>
                    </a:lnTo>
                    <a:lnTo>
                      <a:pt x="8322221" y="0"/>
                    </a:lnTo>
                    <a:lnTo>
                      <a:pt x="8324192" y="3385949"/>
                    </a:lnTo>
                    <a:lnTo>
                      <a:pt x="0" y="3385949"/>
                    </a:lnTo>
                    <a:close/>
                  </a:path>
                </a:pathLst>
              </a:custGeom>
              <a:solidFill>
                <a:srgbClr val="6D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3DB6E42-742E-536C-1320-2883E6527C60}"/>
                  </a:ext>
                </a:extLst>
              </p:cNvPr>
              <p:cNvSpPr>
                <a:spLocks noChangeAspect="1"/>
              </p:cNvSpPr>
              <p:nvPr/>
            </p:nvSpPr>
            <p:spPr>
              <a:xfrm rot="17700000">
                <a:off x="526266" y="5014854"/>
                <a:ext cx="3898767" cy="293493"/>
              </a:xfrm>
              <a:custGeom>
                <a:avLst/>
                <a:gdLst>
                  <a:gd name="connsiteX0" fmla="*/ 0 w 3924860"/>
                  <a:gd name="connsiteY0" fmla="*/ 0 h 274320"/>
                  <a:gd name="connsiteX1" fmla="*/ 3924860 w 3924860"/>
                  <a:gd name="connsiteY1" fmla="*/ 0 h 274320"/>
                  <a:gd name="connsiteX2" fmla="*/ 3924860 w 3924860"/>
                  <a:gd name="connsiteY2" fmla="*/ 274320 h 274320"/>
                  <a:gd name="connsiteX3" fmla="*/ 0 w 3924860"/>
                  <a:gd name="connsiteY3" fmla="*/ 274320 h 274320"/>
                  <a:gd name="connsiteX4" fmla="*/ 0 w 3924860"/>
                  <a:gd name="connsiteY4" fmla="*/ 0 h 274320"/>
                  <a:gd name="connsiteX0" fmla="*/ 0 w 3924860"/>
                  <a:gd name="connsiteY0" fmla="*/ 0 h 274320"/>
                  <a:gd name="connsiteX1" fmla="*/ 3924860 w 3924860"/>
                  <a:gd name="connsiteY1" fmla="*/ 0 h 274320"/>
                  <a:gd name="connsiteX2" fmla="*/ 3924860 w 3924860"/>
                  <a:gd name="connsiteY2" fmla="*/ 274320 h 274320"/>
                  <a:gd name="connsiteX3" fmla="*/ 164958 w 3924860"/>
                  <a:gd name="connsiteY3" fmla="*/ 267463 h 274320"/>
                  <a:gd name="connsiteX4" fmla="*/ 0 w 3924860"/>
                  <a:gd name="connsiteY4" fmla="*/ 0 h 274320"/>
                  <a:gd name="connsiteX0" fmla="*/ 0 w 3878819"/>
                  <a:gd name="connsiteY0" fmla="*/ 0 h 295789"/>
                  <a:gd name="connsiteX1" fmla="*/ 3878819 w 3878819"/>
                  <a:gd name="connsiteY1" fmla="*/ 21469 h 295789"/>
                  <a:gd name="connsiteX2" fmla="*/ 3878819 w 3878819"/>
                  <a:gd name="connsiteY2" fmla="*/ 295789 h 295789"/>
                  <a:gd name="connsiteX3" fmla="*/ 118917 w 3878819"/>
                  <a:gd name="connsiteY3" fmla="*/ 288932 h 295789"/>
                  <a:gd name="connsiteX4" fmla="*/ 0 w 3878819"/>
                  <a:gd name="connsiteY4" fmla="*/ 0 h 295789"/>
                  <a:gd name="connsiteX0" fmla="*/ 0 w 3898767"/>
                  <a:gd name="connsiteY0" fmla="*/ 0 h 293493"/>
                  <a:gd name="connsiteX1" fmla="*/ 3898767 w 3898767"/>
                  <a:gd name="connsiteY1" fmla="*/ 19173 h 293493"/>
                  <a:gd name="connsiteX2" fmla="*/ 3898767 w 3898767"/>
                  <a:gd name="connsiteY2" fmla="*/ 293493 h 293493"/>
                  <a:gd name="connsiteX3" fmla="*/ 138865 w 3898767"/>
                  <a:gd name="connsiteY3" fmla="*/ 286636 h 293493"/>
                  <a:gd name="connsiteX4" fmla="*/ 0 w 3898767"/>
                  <a:gd name="connsiteY4" fmla="*/ 0 h 2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767" h="293493">
                    <a:moveTo>
                      <a:pt x="0" y="0"/>
                    </a:moveTo>
                    <a:lnTo>
                      <a:pt x="3898767" y="19173"/>
                    </a:lnTo>
                    <a:lnTo>
                      <a:pt x="3898767" y="293493"/>
                    </a:lnTo>
                    <a:lnTo>
                      <a:pt x="138865" y="286636"/>
                    </a:lnTo>
                    <a:lnTo>
                      <a:pt x="0" y="0"/>
                    </a:lnTo>
                    <a:close/>
                  </a:path>
                </a:pathLst>
              </a:cu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5548A80-D96C-111D-A8A2-E2E399B6D23D}"/>
                  </a:ext>
                </a:extLst>
              </p:cNvPr>
              <p:cNvSpPr/>
              <p:nvPr/>
            </p:nvSpPr>
            <p:spPr>
              <a:xfrm rot="10800000">
                <a:off x="3200607" y="3449596"/>
                <a:ext cx="8991391" cy="274320"/>
              </a:xfrm>
              <a:prstGeom prst="rect">
                <a:avLst/>
              </a:pr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5">
                <a:extLst>
                  <a:ext uri="{FF2B5EF4-FFF2-40B4-BE49-F238E27FC236}">
                    <a16:creationId xmlns:a16="http://schemas.microsoft.com/office/drawing/2014/main" id="{7ACD5AC2-C817-0CCF-5B5E-FE2CCC795479}"/>
                  </a:ext>
                </a:extLst>
              </p:cNvPr>
              <p:cNvSpPr>
                <a:spLocks noChangeAspect="1"/>
              </p:cNvSpPr>
              <p:nvPr/>
            </p:nvSpPr>
            <p:spPr>
              <a:xfrm rot="3900000">
                <a:off x="509589" y="1503670"/>
                <a:ext cx="3836437" cy="329604"/>
              </a:xfrm>
              <a:custGeom>
                <a:avLst/>
                <a:gdLst>
                  <a:gd name="connsiteX0" fmla="*/ 0 w 4010997"/>
                  <a:gd name="connsiteY0" fmla="*/ 0 h 274320"/>
                  <a:gd name="connsiteX1" fmla="*/ 4010997 w 4010997"/>
                  <a:gd name="connsiteY1" fmla="*/ 0 h 274320"/>
                  <a:gd name="connsiteX2" fmla="*/ 4010997 w 4010997"/>
                  <a:gd name="connsiteY2" fmla="*/ 274320 h 274320"/>
                  <a:gd name="connsiteX3" fmla="*/ 0 w 4010997"/>
                  <a:gd name="connsiteY3" fmla="*/ 274320 h 274320"/>
                  <a:gd name="connsiteX4" fmla="*/ 0 w 4010997"/>
                  <a:gd name="connsiteY4" fmla="*/ 0 h 274320"/>
                  <a:gd name="connsiteX0" fmla="*/ 352160 w 4010997"/>
                  <a:gd name="connsiteY0" fmla="*/ 0 h 278260"/>
                  <a:gd name="connsiteX1" fmla="*/ 4010997 w 4010997"/>
                  <a:gd name="connsiteY1" fmla="*/ 3940 h 278260"/>
                  <a:gd name="connsiteX2" fmla="*/ 4010997 w 4010997"/>
                  <a:gd name="connsiteY2" fmla="*/ 278260 h 278260"/>
                  <a:gd name="connsiteX3" fmla="*/ 0 w 4010997"/>
                  <a:gd name="connsiteY3" fmla="*/ 278260 h 278260"/>
                  <a:gd name="connsiteX4" fmla="*/ 352160 w 4010997"/>
                  <a:gd name="connsiteY4" fmla="*/ 0 h 278260"/>
                  <a:gd name="connsiteX0" fmla="*/ 177600 w 3836437"/>
                  <a:gd name="connsiteY0" fmla="*/ 0 h 324626"/>
                  <a:gd name="connsiteX1" fmla="*/ 3836437 w 3836437"/>
                  <a:gd name="connsiteY1" fmla="*/ 3940 h 324626"/>
                  <a:gd name="connsiteX2" fmla="*/ 3836437 w 3836437"/>
                  <a:gd name="connsiteY2" fmla="*/ 278260 h 324626"/>
                  <a:gd name="connsiteX3" fmla="*/ 0 w 3836437"/>
                  <a:gd name="connsiteY3" fmla="*/ 324626 h 324626"/>
                  <a:gd name="connsiteX4" fmla="*/ 177600 w 3836437"/>
                  <a:gd name="connsiteY4" fmla="*/ 0 h 324626"/>
                  <a:gd name="connsiteX0" fmla="*/ 151896 w 3836437"/>
                  <a:gd name="connsiteY0" fmla="*/ 0 h 329604"/>
                  <a:gd name="connsiteX1" fmla="*/ 3836437 w 3836437"/>
                  <a:gd name="connsiteY1" fmla="*/ 8918 h 329604"/>
                  <a:gd name="connsiteX2" fmla="*/ 3836437 w 3836437"/>
                  <a:gd name="connsiteY2" fmla="*/ 283238 h 329604"/>
                  <a:gd name="connsiteX3" fmla="*/ 0 w 3836437"/>
                  <a:gd name="connsiteY3" fmla="*/ 329604 h 329604"/>
                  <a:gd name="connsiteX4" fmla="*/ 151896 w 3836437"/>
                  <a:gd name="connsiteY4" fmla="*/ 0 h 32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6437" h="329604">
                    <a:moveTo>
                      <a:pt x="151896" y="0"/>
                    </a:moveTo>
                    <a:lnTo>
                      <a:pt x="3836437" y="8918"/>
                    </a:lnTo>
                    <a:lnTo>
                      <a:pt x="3836437" y="283238"/>
                    </a:lnTo>
                    <a:lnTo>
                      <a:pt x="0" y="329604"/>
                    </a:lnTo>
                    <a:lnTo>
                      <a:pt x="151896" y="0"/>
                    </a:lnTo>
                    <a:close/>
                  </a:path>
                </a:pathLst>
              </a:custGeom>
              <a:solidFill>
                <a:srgbClr val="6D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FDC6FC4-CFF0-8363-0FEA-302E78A07A94}"/>
                  </a:ext>
                </a:extLst>
              </p:cNvPr>
              <p:cNvSpPr/>
              <p:nvPr/>
            </p:nvSpPr>
            <p:spPr>
              <a:xfrm rot="10800000">
                <a:off x="3118848" y="3178471"/>
                <a:ext cx="9073151" cy="274320"/>
              </a:xfrm>
              <a:prstGeom prst="rect">
                <a:avLst/>
              </a:prstGeom>
              <a:solidFill>
                <a:srgbClr val="6D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5">
                <a:extLst>
                  <a:ext uri="{FF2B5EF4-FFF2-40B4-BE49-F238E27FC236}">
                    <a16:creationId xmlns:a16="http://schemas.microsoft.com/office/drawing/2014/main" id="{0351D3D5-16F8-848B-5A70-D74AE8F018B0}"/>
                  </a:ext>
                </a:extLst>
              </p:cNvPr>
              <p:cNvSpPr/>
              <p:nvPr/>
            </p:nvSpPr>
            <p:spPr>
              <a:xfrm flipV="1">
                <a:off x="3817165" y="-24703"/>
                <a:ext cx="8377260" cy="3248295"/>
              </a:xfrm>
              <a:custGeom>
                <a:avLst/>
                <a:gdLst>
                  <a:gd name="connsiteX0" fmla="*/ 0 w 11346279"/>
                  <a:gd name="connsiteY0" fmla="*/ 3443331 h 3443331"/>
                  <a:gd name="connsiteX1" fmla="*/ 1601046 w 11346279"/>
                  <a:gd name="connsiteY1" fmla="*/ 0 h 3443331"/>
                  <a:gd name="connsiteX2" fmla="*/ 11346279 w 11346279"/>
                  <a:gd name="connsiteY2" fmla="*/ 0 h 3443331"/>
                  <a:gd name="connsiteX3" fmla="*/ 9745233 w 11346279"/>
                  <a:gd name="connsiteY3" fmla="*/ 3443331 h 3443331"/>
                  <a:gd name="connsiteX4" fmla="*/ 0 w 11346279"/>
                  <a:gd name="connsiteY4" fmla="*/ 3443331 h 3443331"/>
                  <a:gd name="connsiteX0" fmla="*/ 0 w 11346279"/>
                  <a:gd name="connsiteY0" fmla="*/ 3443331 h 3443331"/>
                  <a:gd name="connsiteX1" fmla="*/ 1601046 w 11346279"/>
                  <a:gd name="connsiteY1" fmla="*/ 0 h 3443331"/>
                  <a:gd name="connsiteX2" fmla="*/ 11346279 w 11346279"/>
                  <a:gd name="connsiteY2" fmla="*/ 0 h 3443331"/>
                  <a:gd name="connsiteX3" fmla="*/ 6958490 w 11346279"/>
                  <a:gd name="connsiteY3" fmla="*/ 2572473 h 3443331"/>
                  <a:gd name="connsiteX4" fmla="*/ 0 w 11346279"/>
                  <a:gd name="connsiteY4" fmla="*/ 3443331 h 3443331"/>
                  <a:gd name="connsiteX0" fmla="*/ 0 w 11346279"/>
                  <a:gd name="connsiteY0" fmla="*/ 3443331 h 3443331"/>
                  <a:gd name="connsiteX1" fmla="*/ 1601046 w 11346279"/>
                  <a:gd name="connsiteY1" fmla="*/ 0 h 3443331"/>
                  <a:gd name="connsiteX2" fmla="*/ 11346279 w 11346279"/>
                  <a:gd name="connsiteY2" fmla="*/ 0 h 3443331"/>
                  <a:gd name="connsiteX3" fmla="*/ 8511518 w 11346279"/>
                  <a:gd name="connsiteY3" fmla="*/ 3225616 h 3443331"/>
                  <a:gd name="connsiteX4" fmla="*/ 0 w 11346279"/>
                  <a:gd name="connsiteY4" fmla="*/ 3443331 h 3443331"/>
                  <a:gd name="connsiteX0" fmla="*/ 0 w 8530508"/>
                  <a:gd name="connsiteY0" fmla="*/ 3443331 h 3443331"/>
                  <a:gd name="connsiteX1" fmla="*/ 1601046 w 8530508"/>
                  <a:gd name="connsiteY1" fmla="*/ 0 h 3443331"/>
                  <a:gd name="connsiteX2" fmla="*/ 8530508 w 8530508"/>
                  <a:gd name="connsiteY2" fmla="*/ 0 h 3443331"/>
                  <a:gd name="connsiteX3" fmla="*/ 8511518 w 8530508"/>
                  <a:gd name="connsiteY3" fmla="*/ 3225616 h 3443331"/>
                  <a:gd name="connsiteX4" fmla="*/ 0 w 8530508"/>
                  <a:gd name="connsiteY4" fmla="*/ 3443331 h 3443331"/>
                  <a:gd name="connsiteX0" fmla="*/ 0 w 8240222"/>
                  <a:gd name="connsiteY0" fmla="*/ 2717616 h 3225616"/>
                  <a:gd name="connsiteX1" fmla="*/ 1310760 w 8240222"/>
                  <a:gd name="connsiteY1" fmla="*/ 0 h 3225616"/>
                  <a:gd name="connsiteX2" fmla="*/ 8240222 w 8240222"/>
                  <a:gd name="connsiteY2" fmla="*/ 0 h 3225616"/>
                  <a:gd name="connsiteX3" fmla="*/ 8221232 w 8240222"/>
                  <a:gd name="connsiteY3" fmla="*/ 3225616 h 3225616"/>
                  <a:gd name="connsiteX4" fmla="*/ 0 w 8240222"/>
                  <a:gd name="connsiteY4" fmla="*/ 2717616 h 3225616"/>
                  <a:gd name="connsiteX0" fmla="*/ 0 w 8341822"/>
                  <a:gd name="connsiteY0" fmla="*/ 3254645 h 3254645"/>
                  <a:gd name="connsiteX1" fmla="*/ 1412360 w 8341822"/>
                  <a:gd name="connsiteY1" fmla="*/ 0 h 3254645"/>
                  <a:gd name="connsiteX2" fmla="*/ 8341822 w 8341822"/>
                  <a:gd name="connsiteY2" fmla="*/ 0 h 3254645"/>
                  <a:gd name="connsiteX3" fmla="*/ 8322832 w 8341822"/>
                  <a:gd name="connsiteY3" fmla="*/ 3225616 h 3254645"/>
                  <a:gd name="connsiteX4" fmla="*/ 0 w 8341822"/>
                  <a:gd name="connsiteY4" fmla="*/ 3254645 h 3254645"/>
                  <a:gd name="connsiteX0" fmla="*/ 0 w 8351860"/>
                  <a:gd name="connsiteY0" fmla="*/ 3254645 h 3254645"/>
                  <a:gd name="connsiteX1" fmla="*/ 1412360 w 8351860"/>
                  <a:gd name="connsiteY1" fmla="*/ 0 h 3254645"/>
                  <a:gd name="connsiteX2" fmla="*/ 8341822 w 8351860"/>
                  <a:gd name="connsiteY2" fmla="*/ 0 h 3254645"/>
                  <a:gd name="connsiteX3" fmla="*/ 8351860 w 8351860"/>
                  <a:gd name="connsiteY3" fmla="*/ 3211102 h 3254645"/>
                  <a:gd name="connsiteX4" fmla="*/ 0 w 8351860"/>
                  <a:gd name="connsiteY4" fmla="*/ 3254645 h 3254645"/>
                  <a:gd name="connsiteX0" fmla="*/ 0 w 8377260"/>
                  <a:gd name="connsiteY0" fmla="*/ 3248295 h 3248295"/>
                  <a:gd name="connsiteX1" fmla="*/ 1437760 w 8377260"/>
                  <a:gd name="connsiteY1" fmla="*/ 0 h 3248295"/>
                  <a:gd name="connsiteX2" fmla="*/ 8367222 w 8377260"/>
                  <a:gd name="connsiteY2" fmla="*/ 0 h 3248295"/>
                  <a:gd name="connsiteX3" fmla="*/ 8377260 w 8377260"/>
                  <a:gd name="connsiteY3" fmla="*/ 3211102 h 3248295"/>
                  <a:gd name="connsiteX4" fmla="*/ 0 w 8377260"/>
                  <a:gd name="connsiteY4" fmla="*/ 3248295 h 324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7260" h="3248295">
                    <a:moveTo>
                      <a:pt x="0" y="3248295"/>
                    </a:moveTo>
                    <a:lnTo>
                      <a:pt x="1437760" y="0"/>
                    </a:lnTo>
                    <a:lnTo>
                      <a:pt x="8367222" y="0"/>
                    </a:lnTo>
                    <a:lnTo>
                      <a:pt x="8377260" y="3211102"/>
                    </a:lnTo>
                    <a:lnTo>
                      <a:pt x="0" y="3248295"/>
                    </a:lnTo>
                    <a:close/>
                  </a:path>
                </a:pathLst>
              </a:custGeom>
              <a:solidFill>
                <a:srgbClr val="E9EAEA"/>
              </a:solidFill>
              <a:ln>
                <a:solidFill>
                  <a:srgbClr val="E9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2">
                <a:extLst>
                  <a:ext uri="{FF2B5EF4-FFF2-40B4-BE49-F238E27FC236}">
                    <a16:creationId xmlns:a16="http://schemas.microsoft.com/office/drawing/2014/main" id="{5F64A813-02D0-4E7D-122A-3447546F3E9C}"/>
                  </a:ext>
                </a:extLst>
              </p:cNvPr>
              <p:cNvSpPr>
                <a:spLocks noChangeAspect="1"/>
              </p:cNvSpPr>
              <p:nvPr/>
            </p:nvSpPr>
            <p:spPr>
              <a:xfrm rot="3900000">
                <a:off x="2552113" y="1507898"/>
                <a:ext cx="3793791" cy="297888"/>
              </a:xfrm>
              <a:custGeom>
                <a:avLst/>
                <a:gdLst>
                  <a:gd name="connsiteX0" fmla="*/ 0 w 4035908"/>
                  <a:gd name="connsiteY0" fmla="*/ 0 h 274320"/>
                  <a:gd name="connsiteX1" fmla="*/ 4035908 w 4035908"/>
                  <a:gd name="connsiteY1" fmla="*/ 0 h 274320"/>
                  <a:gd name="connsiteX2" fmla="*/ 4035908 w 4035908"/>
                  <a:gd name="connsiteY2" fmla="*/ 274320 h 274320"/>
                  <a:gd name="connsiteX3" fmla="*/ 0 w 4035908"/>
                  <a:gd name="connsiteY3" fmla="*/ 274320 h 274320"/>
                  <a:gd name="connsiteX4" fmla="*/ 0 w 4035908"/>
                  <a:gd name="connsiteY4" fmla="*/ 0 h 274320"/>
                  <a:gd name="connsiteX0" fmla="*/ 358303 w 4035908"/>
                  <a:gd name="connsiteY0" fmla="*/ 12938 h 274320"/>
                  <a:gd name="connsiteX1" fmla="*/ 4035908 w 4035908"/>
                  <a:gd name="connsiteY1" fmla="*/ 0 h 274320"/>
                  <a:gd name="connsiteX2" fmla="*/ 4035908 w 4035908"/>
                  <a:gd name="connsiteY2" fmla="*/ 274320 h 274320"/>
                  <a:gd name="connsiteX3" fmla="*/ 0 w 4035908"/>
                  <a:gd name="connsiteY3" fmla="*/ 274320 h 274320"/>
                  <a:gd name="connsiteX4" fmla="*/ 358303 w 4035908"/>
                  <a:gd name="connsiteY4" fmla="*/ 12938 h 274320"/>
                  <a:gd name="connsiteX0" fmla="*/ 141937 w 3819542"/>
                  <a:gd name="connsiteY0" fmla="*/ 12938 h 291135"/>
                  <a:gd name="connsiteX1" fmla="*/ 3819542 w 3819542"/>
                  <a:gd name="connsiteY1" fmla="*/ 0 h 291135"/>
                  <a:gd name="connsiteX2" fmla="*/ 3819542 w 3819542"/>
                  <a:gd name="connsiteY2" fmla="*/ 274320 h 291135"/>
                  <a:gd name="connsiteX3" fmla="*/ 0 w 3819542"/>
                  <a:gd name="connsiteY3" fmla="*/ 291135 h 291135"/>
                  <a:gd name="connsiteX4" fmla="*/ 141937 w 3819542"/>
                  <a:gd name="connsiteY4" fmla="*/ 12938 h 291135"/>
                  <a:gd name="connsiteX0" fmla="*/ 116186 w 3793791"/>
                  <a:gd name="connsiteY0" fmla="*/ 12938 h 297888"/>
                  <a:gd name="connsiteX1" fmla="*/ 3793791 w 3793791"/>
                  <a:gd name="connsiteY1" fmla="*/ 0 h 297888"/>
                  <a:gd name="connsiteX2" fmla="*/ 3793791 w 3793791"/>
                  <a:gd name="connsiteY2" fmla="*/ 274320 h 297888"/>
                  <a:gd name="connsiteX3" fmla="*/ 0 w 3793791"/>
                  <a:gd name="connsiteY3" fmla="*/ 297888 h 297888"/>
                  <a:gd name="connsiteX4" fmla="*/ 116186 w 3793791"/>
                  <a:gd name="connsiteY4" fmla="*/ 12938 h 297888"/>
                  <a:gd name="connsiteX0" fmla="*/ 135609 w 3793791"/>
                  <a:gd name="connsiteY0" fmla="*/ 21994 h 297888"/>
                  <a:gd name="connsiteX1" fmla="*/ 3793791 w 3793791"/>
                  <a:gd name="connsiteY1" fmla="*/ 0 h 297888"/>
                  <a:gd name="connsiteX2" fmla="*/ 3793791 w 3793791"/>
                  <a:gd name="connsiteY2" fmla="*/ 274320 h 297888"/>
                  <a:gd name="connsiteX3" fmla="*/ 0 w 3793791"/>
                  <a:gd name="connsiteY3" fmla="*/ 297888 h 297888"/>
                  <a:gd name="connsiteX4" fmla="*/ 135609 w 3793791"/>
                  <a:gd name="connsiteY4" fmla="*/ 21994 h 297888"/>
                  <a:gd name="connsiteX0" fmla="*/ 132299 w 3793791"/>
                  <a:gd name="connsiteY0" fmla="*/ 17824 h 297888"/>
                  <a:gd name="connsiteX1" fmla="*/ 3793791 w 3793791"/>
                  <a:gd name="connsiteY1" fmla="*/ 0 h 297888"/>
                  <a:gd name="connsiteX2" fmla="*/ 3793791 w 3793791"/>
                  <a:gd name="connsiteY2" fmla="*/ 274320 h 297888"/>
                  <a:gd name="connsiteX3" fmla="*/ 0 w 3793791"/>
                  <a:gd name="connsiteY3" fmla="*/ 297888 h 297888"/>
                  <a:gd name="connsiteX4" fmla="*/ 132299 w 3793791"/>
                  <a:gd name="connsiteY4" fmla="*/ 17824 h 29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791" h="297888">
                    <a:moveTo>
                      <a:pt x="132299" y="17824"/>
                    </a:moveTo>
                    <a:lnTo>
                      <a:pt x="3793791" y="0"/>
                    </a:lnTo>
                    <a:lnTo>
                      <a:pt x="3793791" y="274320"/>
                    </a:lnTo>
                    <a:lnTo>
                      <a:pt x="0" y="297888"/>
                    </a:lnTo>
                    <a:lnTo>
                      <a:pt x="132299" y="17824"/>
                    </a:lnTo>
                    <a:close/>
                  </a:path>
                </a:pathLst>
              </a:custGeom>
              <a:solidFill>
                <a:srgbClr val="6D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3">
                <a:extLst>
                  <a:ext uri="{FF2B5EF4-FFF2-40B4-BE49-F238E27FC236}">
                    <a16:creationId xmlns:a16="http://schemas.microsoft.com/office/drawing/2014/main" id="{3B6973AC-EAC5-1C72-9DDB-8B32EC011373}"/>
                  </a:ext>
                </a:extLst>
              </p:cNvPr>
              <p:cNvSpPr>
                <a:spLocks noChangeAspect="1"/>
              </p:cNvSpPr>
              <p:nvPr/>
            </p:nvSpPr>
            <p:spPr>
              <a:xfrm rot="17700000">
                <a:off x="2664372" y="5144198"/>
                <a:ext cx="3628515" cy="309595"/>
              </a:xfrm>
              <a:custGeom>
                <a:avLst/>
                <a:gdLst>
                  <a:gd name="connsiteX0" fmla="*/ 0 w 3689137"/>
                  <a:gd name="connsiteY0" fmla="*/ 0 h 274320"/>
                  <a:gd name="connsiteX1" fmla="*/ 3689137 w 3689137"/>
                  <a:gd name="connsiteY1" fmla="*/ 0 h 274320"/>
                  <a:gd name="connsiteX2" fmla="*/ 3689137 w 3689137"/>
                  <a:gd name="connsiteY2" fmla="*/ 274320 h 274320"/>
                  <a:gd name="connsiteX3" fmla="*/ 0 w 3689137"/>
                  <a:gd name="connsiteY3" fmla="*/ 274320 h 274320"/>
                  <a:gd name="connsiteX4" fmla="*/ 0 w 3689137"/>
                  <a:gd name="connsiteY4" fmla="*/ 0 h 274320"/>
                  <a:gd name="connsiteX0" fmla="*/ 0 w 3689137"/>
                  <a:gd name="connsiteY0" fmla="*/ 0 h 274320"/>
                  <a:gd name="connsiteX1" fmla="*/ 3689137 w 3689137"/>
                  <a:gd name="connsiteY1" fmla="*/ 0 h 274320"/>
                  <a:gd name="connsiteX2" fmla="*/ 3689137 w 3689137"/>
                  <a:gd name="connsiteY2" fmla="*/ 274320 h 274320"/>
                  <a:gd name="connsiteX3" fmla="*/ 173396 w 3689137"/>
                  <a:gd name="connsiteY3" fmla="*/ 270535 h 274320"/>
                  <a:gd name="connsiteX4" fmla="*/ 0 w 3689137"/>
                  <a:gd name="connsiteY4" fmla="*/ 0 h 274320"/>
                  <a:gd name="connsiteX0" fmla="*/ 0 w 3637341"/>
                  <a:gd name="connsiteY0" fmla="*/ 0 h 298473"/>
                  <a:gd name="connsiteX1" fmla="*/ 3637341 w 3637341"/>
                  <a:gd name="connsiteY1" fmla="*/ 24153 h 298473"/>
                  <a:gd name="connsiteX2" fmla="*/ 3637341 w 3637341"/>
                  <a:gd name="connsiteY2" fmla="*/ 298473 h 298473"/>
                  <a:gd name="connsiteX3" fmla="*/ 121600 w 3637341"/>
                  <a:gd name="connsiteY3" fmla="*/ 294688 h 298473"/>
                  <a:gd name="connsiteX4" fmla="*/ 0 w 3637341"/>
                  <a:gd name="connsiteY4" fmla="*/ 0 h 298473"/>
                  <a:gd name="connsiteX0" fmla="*/ 0 w 3637341"/>
                  <a:gd name="connsiteY0" fmla="*/ 0 h 298473"/>
                  <a:gd name="connsiteX1" fmla="*/ 3637341 w 3637341"/>
                  <a:gd name="connsiteY1" fmla="*/ 24153 h 298473"/>
                  <a:gd name="connsiteX2" fmla="*/ 3637341 w 3637341"/>
                  <a:gd name="connsiteY2" fmla="*/ 298473 h 298473"/>
                  <a:gd name="connsiteX3" fmla="*/ 133111 w 3637341"/>
                  <a:gd name="connsiteY3" fmla="*/ 289321 h 298473"/>
                  <a:gd name="connsiteX4" fmla="*/ 0 w 3637341"/>
                  <a:gd name="connsiteY4" fmla="*/ 0 h 298473"/>
                  <a:gd name="connsiteX0" fmla="*/ 0 w 3628515"/>
                  <a:gd name="connsiteY0" fmla="*/ 0 h 309595"/>
                  <a:gd name="connsiteX1" fmla="*/ 3628515 w 3628515"/>
                  <a:gd name="connsiteY1" fmla="*/ 35275 h 309595"/>
                  <a:gd name="connsiteX2" fmla="*/ 3628515 w 3628515"/>
                  <a:gd name="connsiteY2" fmla="*/ 309595 h 309595"/>
                  <a:gd name="connsiteX3" fmla="*/ 124285 w 3628515"/>
                  <a:gd name="connsiteY3" fmla="*/ 300443 h 309595"/>
                  <a:gd name="connsiteX4" fmla="*/ 0 w 3628515"/>
                  <a:gd name="connsiteY4" fmla="*/ 0 h 309595"/>
                  <a:gd name="connsiteX0" fmla="*/ 0 w 3628515"/>
                  <a:gd name="connsiteY0" fmla="*/ 0 h 309595"/>
                  <a:gd name="connsiteX1" fmla="*/ 3628515 w 3628515"/>
                  <a:gd name="connsiteY1" fmla="*/ 35275 h 309595"/>
                  <a:gd name="connsiteX2" fmla="*/ 3628515 w 3628515"/>
                  <a:gd name="connsiteY2" fmla="*/ 309595 h 309595"/>
                  <a:gd name="connsiteX3" fmla="*/ 112775 w 3628515"/>
                  <a:gd name="connsiteY3" fmla="*/ 305810 h 309595"/>
                  <a:gd name="connsiteX4" fmla="*/ 0 w 3628515"/>
                  <a:gd name="connsiteY4" fmla="*/ 0 h 309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515" h="309595">
                    <a:moveTo>
                      <a:pt x="0" y="0"/>
                    </a:moveTo>
                    <a:lnTo>
                      <a:pt x="3628515" y="35275"/>
                    </a:lnTo>
                    <a:lnTo>
                      <a:pt x="3628515" y="309595"/>
                    </a:lnTo>
                    <a:lnTo>
                      <a:pt x="112775" y="305810"/>
                    </a:lnTo>
                    <a:lnTo>
                      <a:pt x="0" y="0"/>
                    </a:lnTo>
                    <a:close/>
                  </a:path>
                </a:pathLst>
              </a:cu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F6B5489B-1A63-09DD-908E-212AE2FE2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6116" y="5647459"/>
              <a:ext cx="1024475" cy="1008506"/>
            </a:xfrm>
            <a:prstGeom prst="rect">
              <a:avLst/>
            </a:prstGeom>
          </p:spPr>
        </p:pic>
        <p:sp>
          <p:nvSpPr>
            <p:cNvPr id="10" name="TextBox 9">
              <a:extLst>
                <a:ext uri="{FF2B5EF4-FFF2-40B4-BE49-F238E27FC236}">
                  <a16:creationId xmlns:a16="http://schemas.microsoft.com/office/drawing/2014/main" id="{9BA75173-2A6D-98F6-8287-106554EE1B11}"/>
                </a:ext>
              </a:extLst>
            </p:cNvPr>
            <p:cNvSpPr txBox="1"/>
            <p:nvPr/>
          </p:nvSpPr>
          <p:spPr>
            <a:xfrm>
              <a:off x="4633389" y="5973964"/>
              <a:ext cx="6567069" cy="307777"/>
            </a:xfrm>
            <a:prstGeom prst="rect">
              <a:avLst/>
            </a:prstGeom>
            <a:noFill/>
          </p:spPr>
          <p:txBody>
            <a:bodyPr wrap="square" rtlCol="0">
              <a:spAutoFit/>
            </a:bodyPr>
            <a:lstStyle/>
            <a:p>
              <a:r>
                <a:rPr lang="en-US" sz="1400" dirty="0">
                  <a:latin typeface="Lucida Bright" panose="02040602050505020304" pitchFamily="18" charset="0"/>
                </a:rPr>
                <a:t>STATE OF NEW MEXICO        PUBLIC SCHOOL FACILITIES AUTHORITY</a:t>
              </a:r>
            </a:p>
          </p:txBody>
        </p:sp>
        <p:sp>
          <p:nvSpPr>
            <p:cNvPr id="11" name="TextBox 10">
              <a:extLst>
                <a:ext uri="{FF2B5EF4-FFF2-40B4-BE49-F238E27FC236}">
                  <a16:creationId xmlns:a16="http://schemas.microsoft.com/office/drawing/2014/main" id="{DFB71DA2-1D55-E5AC-7DD6-674D542E5C58}"/>
                </a:ext>
              </a:extLst>
            </p:cNvPr>
            <p:cNvSpPr txBox="1"/>
            <p:nvPr/>
          </p:nvSpPr>
          <p:spPr>
            <a:xfrm>
              <a:off x="4573089" y="6290593"/>
              <a:ext cx="6242727" cy="215444"/>
            </a:xfrm>
            <a:prstGeom prst="rect">
              <a:avLst/>
            </a:prstGeom>
            <a:noFill/>
          </p:spPr>
          <p:txBody>
            <a:bodyPr wrap="square" rtlCol="0">
              <a:spAutoFit/>
            </a:bodyPr>
            <a:lstStyle/>
            <a:p>
              <a:pPr algn="ctr"/>
              <a:r>
                <a:rPr lang="en-US" sz="800" i="1" dirty="0">
                  <a:latin typeface="Lucida Bright" panose="02040602050505020304" pitchFamily="18" charset="0"/>
                </a:rPr>
                <a:t>Partnering with New Mexico’s communities to provide quality, sustainable school facilities for our students and educators.</a:t>
              </a:r>
              <a:endParaRPr lang="en-US" sz="800" dirty="0">
                <a:latin typeface="Lucida Bright" panose="02040602050505020304" pitchFamily="18" charset="0"/>
              </a:endParaRPr>
            </a:p>
          </p:txBody>
        </p:sp>
        <p:pic>
          <p:nvPicPr>
            <p:cNvPr id="12" name="Picture 2" descr="Zia Sun Symbol - Native American Religion Symbol, HD Png Download ,  Transparent Png Image - PNGitem">
              <a:extLst>
                <a:ext uri="{FF2B5EF4-FFF2-40B4-BE49-F238E27FC236}">
                  <a16:creationId xmlns:a16="http://schemas.microsoft.com/office/drawing/2014/main" id="{62145C47-CEE1-C8B2-806D-A9E6D2088228}"/>
                </a:ext>
              </a:extLst>
            </p:cNvPr>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backgroundRemoval t="2994" b="95689" l="4651" r="95000"/>
                      </a14:imgEffect>
                    </a14:imgLayer>
                  </a14:imgProps>
                </a:ext>
                <a:ext uri="{28A0092B-C50C-407E-A947-70E740481C1C}">
                  <a14:useLocalDpi xmlns:a14="http://schemas.microsoft.com/office/drawing/2010/main" val="0"/>
                </a:ext>
              </a:extLst>
            </a:blip>
            <a:srcRect/>
            <a:stretch>
              <a:fillRect/>
            </a:stretch>
          </p:blipFill>
          <p:spPr bwMode="auto">
            <a:xfrm>
              <a:off x="6800161" y="5941663"/>
              <a:ext cx="365760" cy="355126"/>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itle 3">
            <a:extLst>
              <a:ext uri="{FF2B5EF4-FFF2-40B4-BE49-F238E27FC236}">
                <a16:creationId xmlns:a16="http://schemas.microsoft.com/office/drawing/2014/main" id="{276859E9-02FE-ED1A-92A2-5B82F52B13F1}"/>
              </a:ext>
            </a:extLst>
          </p:cNvPr>
          <p:cNvSpPr txBox="1">
            <a:spLocks/>
          </p:cNvSpPr>
          <p:nvPr userDrawn="1"/>
        </p:nvSpPr>
        <p:spPr>
          <a:xfrm>
            <a:off x="5377294" y="699820"/>
            <a:ext cx="6635802" cy="1799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latin typeface="Arial" panose="020B0604020202020204" pitchFamily="34" charset="0"/>
              <a:cs typeface="Arial" panose="020B0604020202020204" pitchFamily="34" charset="0"/>
            </a:endParaRPr>
          </a:p>
        </p:txBody>
      </p:sp>
      <p:sp>
        <p:nvSpPr>
          <p:cNvPr id="26" name="Title Placeholder 1">
            <a:extLst>
              <a:ext uri="{FF2B5EF4-FFF2-40B4-BE49-F238E27FC236}">
                <a16:creationId xmlns:a16="http://schemas.microsoft.com/office/drawing/2014/main" id="{70927BBD-F34F-9D79-7F84-04FCBB4AFCFD}"/>
              </a:ext>
            </a:extLst>
          </p:cNvPr>
          <p:cNvSpPr txBox="1">
            <a:spLocks/>
          </p:cNvSpPr>
          <p:nvPr userDrawn="1"/>
        </p:nvSpPr>
        <p:spPr>
          <a:xfrm>
            <a:off x="5690470" y="785696"/>
            <a:ext cx="58486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latin typeface="Arial" panose="020B0604020202020204" pitchFamily="34" charset="0"/>
              <a:cs typeface="Arial" panose="020B0604020202020204" pitchFamily="34" charset="0"/>
            </a:endParaRPr>
          </a:p>
        </p:txBody>
      </p:sp>
      <p:sp>
        <p:nvSpPr>
          <p:cNvPr id="25" name="Text Placeholder 7">
            <a:extLst>
              <a:ext uri="{FF2B5EF4-FFF2-40B4-BE49-F238E27FC236}">
                <a16:creationId xmlns:a16="http://schemas.microsoft.com/office/drawing/2014/main" id="{E4957344-5CCB-6359-8F0D-A00018FE2443}"/>
              </a:ext>
            </a:extLst>
          </p:cNvPr>
          <p:cNvSpPr>
            <a:spLocks noGrp="1"/>
          </p:cNvSpPr>
          <p:nvPr>
            <p:ph type="body" sz="quarter" idx="13"/>
          </p:nvPr>
        </p:nvSpPr>
        <p:spPr>
          <a:xfrm>
            <a:off x="6452195" y="204945"/>
            <a:ext cx="4165249" cy="576263"/>
          </a:xfrm>
        </p:spPr>
        <p:txBody>
          <a:bodyPr anchor="ctr" anchorCtr="0">
            <a:normAutofit/>
          </a:bodyPr>
          <a:lstStyle>
            <a:lvl1pPr marL="0" indent="0" algn="ctr">
              <a:buNone/>
              <a:defRPr sz="2400" cap="none" baseline="0">
                <a:latin typeface="Arial" panose="020B0604020202020204" pitchFamily="34" charset="0"/>
                <a:cs typeface="Arial" panose="020B0604020202020204" pitchFamily="34" charset="0"/>
              </a:defRPr>
            </a:lvl1pPr>
          </a:lstStyle>
          <a:p>
            <a:endParaRPr lang="en-US" dirty="0"/>
          </a:p>
        </p:txBody>
      </p:sp>
      <p:sp>
        <p:nvSpPr>
          <p:cNvPr id="27" name="Title 26">
            <a:extLst>
              <a:ext uri="{FF2B5EF4-FFF2-40B4-BE49-F238E27FC236}">
                <a16:creationId xmlns:a16="http://schemas.microsoft.com/office/drawing/2014/main" id="{F1401335-CF9B-076E-CEEB-0835EA21AC92}"/>
              </a:ext>
            </a:extLst>
          </p:cNvPr>
          <p:cNvSpPr>
            <a:spLocks noGrp="1"/>
          </p:cNvSpPr>
          <p:nvPr>
            <p:ph type="title"/>
          </p:nvPr>
        </p:nvSpPr>
        <p:spPr>
          <a:xfrm>
            <a:off x="5073445" y="896067"/>
            <a:ext cx="6939651" cy="1325563"/>
          </a:xfrm>
        </p:spPr>
        <p:txBody>
          <a:bodyPr>
            <a:normAutofit/>
          </a:bodyPr>
          <a:lstStyle>
            <a:lvl1pPr algn="ctr">
              <a:defRPr sz="36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1133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1ACC2D-0322-4C82-BA96-28CDC03DC623}"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14F91-F560-4776-A886-2FF0EDEC590D}" type="slidenum">
              <a:rPr lang="en-US" smtClean="0"/>
              <a:t>‹#›</a:t>
            </a:fld>
            <a:endParaRPr lang="en-US" dirty="0"/>
          </a:p>
        </p:txBody>
      </p:sp>
    </p:spTree>
    <p:extLst>
      <p:ext uri="{BB962C8B-B14F-4D97-AF65-F5344CB8AC3E}">
        <p14:creationId xmlns:p14="http://schemas.microsoft.com/office/powerpoint/2010/main" val="358821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35AA8-4AB1-432C-9CBA-050920CDFFFE}"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814F91-F560-4776-A886-2FF0EDEC590D}" type="slidenum">
              <a:rPr lang="en-US" smtClean="0"/>
              <a:t>‹#›</a:t>
            </a:fld>
            <a:endParaRPr lang="en-US" dirty="0"/>
          </a:p>
        </p:txBody>
      </p:sp>
    </p:spTree>
    <p:extLst>
      <p:ext uri="{BB962C8B-B14F-4D97-AF65-F5344CB8AC3E}">
        <p14:creationId xmlns:p14="http://schemas.microsoft.com/office/powerpoint/2010/main" val="300773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8B553E-BD71-49A7-45C8-EC70234F2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72818"/>
            <a:ext cx="12207240" cy="334687"/>
          </a:xfrm>
          <a:prstGeom prst="rect">
            <a:avLst/>
          </a:prstGeom>
        </p:spPr>
      </p:pic>
      <p:pic>
        <p:nvPicPr>
          <p:cNvPr id="8" name="Picture 7">
            <a:extLst>
              <a:ext uri="{FF2B5EF4-FFF2-40B4-BE49-F238E27FC236}">
                <a16:creationId xmlns:a16="http://schemas.microsoft.com/office/drawing/2014/main" id="{2C540C95-61BC-F797-E264-1FEE3402E7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5888" y="6120973"/>
            <a:ext cx="12207240" cy="252295"/>
          </a:xfrm>
          <a:prstGeom prst="rect">
            <a:avLst/>
          </a:prstGeom>
        </p:spPr>
      </p:pic>
      <p:sp>
        <p:nvSpPr>
          <p:cNvPr id="9" name="Title 2">
            <a:extLst>
              <a:ext uri="{FF2B5EF4-FFF2-40B4-BE49-F238E27FC236}">
                <a16:creationId xmlns:a16="http://schemas.microsoft.com/office/drawing/2014/main" id="{970C1CD7-210C-89A7-DEEB-5F6452936548}"/>
              </a:ext>
            </a:extLst>
          </p:cNvPr>
          <p:cNvSpPr>
            <a:spLocks noGrp="1"/>
          </p:cNvSpPr>
          <p:nvPr>
            <p:ph type="title"/>
          </p:nvPr>
        </p:nvSpPr>
        <p:spPr>
          <a:xfrm>
            <a:off x="471487" y="267419"/>
            <a:ext cx="11228387" cy="724619"/>
          </a:xfrm>
        </p:spPr>
        <p:txBody>
          <a:bodyPr>
            <a:normAutofit/>
          </a:bodyPr>
          <a:lstStyle>
            <a:lvl1pPr>
              <a:defRPr sz="3600">
                <a:latin typeface="Arial" panose="020B0604020202020204" pitchFamily="34" charset="0"/>
                <a:cs typeface="Arial" panose="020B0604020202020204" pitchFamily="34" charset="0"/>
              </a:defRPr>
            </a:lvl1pPr>
          </a:lstStyle>
          <a:p>
            <a:pPr algn="ctr"/>
            <a:endParaRPr lang="en-US" dirty="0"/>
          </a:p>
        </p:txBody>
      </p:sp>
      <p:sp>
        <p:nvSpPr>
          <p:cNvPr id="11" name="Slide Number Placeholder 1">
            <a:extLst>
              <a:ext uri="{FF2B5EF4-FFF2-40B4-BE49-F238E27FC236}">
                <a16:creationId xmlns:a16="http://schemas.microsoft.com/office/drawing/2014/main" id="{B00A58E7-7EE8-8351-A940-AA40A1EB354C}"/>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19814F91-F560-4776-A886-2FF0EDEC590D}" type="slidenum">
              <a:rPr lang="en-US" smtClean="0"/>
              <a:pPr/>
              <a:t>‹#›</a:t>
            </a:fld>
            <a:endParaRPr lang="en-US" dirty="0"/>
          </a:p>
        </p:txBody>
      </p:sp>
      <p:sp>
        <p:nvSpPr>
          <p:cNvPr id="3" name="Content Placeholder 2">
            <a:extLst>
              <a:ext uri="{FF2B5EF4-FFF2-40B4-BE49-F238E27FC236}">
                <a16:creationId xmlns:a16="http://schemas.microsoft.com/office/drawing/2014/main" id="{E6EEA8B7-7CBB-7E56-C3B4-A89862B75D6A}"/>
              </a:ext>
            </a:extLst>
          </p:cNvPr>
          <p:cNvSpPr>
            <a:spLocks noGrp="1"/>
          </p:cNvSpPr>
          <p:nvPr>
            <p:ph sz="quarter" idx="13"/>
          </p:nvPr>
        </p:nvSpPr>
        <p:spPr>
          <a:xfrm>
            <a:off x="471488" y="1494195"/>
            <a:ext cx="11228387" cy="45878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062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C63A50-12CB-453D-A38A-500232D508B2}"/>
              </a:ext>
            </a:extLst>
          </p:cNvPr>
          <p:cNvSpPr/>
          <p:nvPr userDrawn="1"/>
        </p:nvSpPr>
        <p:spPr>
          <a:xfrm>
            <a:off x="-10806" y="6307411"/>
            <a:ext cx="12207240" cy="548640"/>
          </a:xfrm>
          <a:prstGeom prst="rect">
            <a:avLst/>
          </a:prstGeom>
          <a:solidFill>
            <a:srgbClr val="9CD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2EEE91-87EA-A96D-67B6-752C851E4925}"/>
              </a:ext>
            </a:extLst>
          </p:cNvPr>
          <p:cNvSpPr/>
          <p:nvPr userDrawn="1"/>
        </p:nvSpPr>
        <p:spPr>
          <a:xfrm>
            <a:off x="-5888" y="0"/>
            <a:ext cx="12207240" cy="1177742"/>
          </a:xfrm>
          <a:prstGeom prst="rect">
            <a:avLst/>
          </a:prstGeom>
          <a:solidFill>
            <a:srgbClr val="9CD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ADD1778-5171-025B-9CE0-57C8010242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72818"/>
            <a:ext cx="12207240" cy="334687"/>
          </a:xfrm>
          <a:prstGeom prst="rect">
            <a:avLst/>
          </a:prstGeom>
        </p:spPr>
      </p:pic>
      <p:pic>
        <p:nvPicPr>
          <p:cNvPr id="10" name="Picture 9">
            <a:extLst>
              <a:ext uri="{FF2B5EF4-FFF2-40B4-BE49-F238E27FC236}">
                <a16:creationId xmlns:a16="http://schemas.microsoft.com/office/drawing/2014/main" id="{51970751-AE21-26A9-8D3E-B25A4F5A6A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5888" y="6120973"/>
            <a:ext cx="12207240" cy="252295"/>
          </a:xfrm>
          <a:prstGeom prst="rect">
            <a:avLst/>
          </a:prstGeom>
        </p:spPr>
      </p:pic>
      <p:sp>
        <p:nvSpPr>
          <p:cNvPr id="11" name="Title 2">
            <a:extLst>
              <a:ext uri="{FF2B5EF4-FFF2-40B4-BE49-F238E27FC236}">
                <a16:creationId xmlns:a16="http://schemas.microsoft.com/office/drawing/2014/main" id="{B5D12E8E-BB5A-0952-5AC1-46EDF8E653B1}"/>
              </a:ext>
            </a:extLst>
          </p:cNvPr>
          <p:cNvSpPr>
            <a:spLocks noGrp="1"/>
          </p:cNvSpPr>
          <p:nvPr>
            <p:ph type="title"/>
          </p:nvPr>
        </p:nvSpPr>
        <p:spPr>
          <a:xfrm>
            <a:off x="1537519" y="1525949"/>
            <a:ext cx="9114504" cy="724619"/>
          </a:xfrm>
        </p:spPr>
        <p:txBody>
          <a:bodyPr>
            <a:normAutofit/>
          </a:bodyPr>
          <a:lstStyle>
            <a:lvl1pPr algn="ctr">
              <a:defRPr sz="3600" cap="none" baseline="0">
                <a:latin typeface="Arial" panose="020B0604020202020204" pitchFamily="34" charset="0"/>
                <a:cs typeface="Arial" panose="020B0604020202020204" pitchFamily="34" charset="0"/>
              </a:defRPr>
            </a:lvl1pPr>
          </a:lstStyle>
          <a:p>
            <a:pPr algn="ctr"/>
            <a:endParaRPr lang="en-US" dirty="0"/>
          </a:p>
        </p:txBody>
      </p:sp>
      <p:sp>
        <p:nvSpPr>
          <p:cNvPr id="12" name="Slide Number Placeholder 1">
            <a:extLst>
              <a:ext uri="{FF2B5EF4-FFF2-40B4-BE49-F238E27FC236}">
                <a16:creationId xmlns:a16="http://schemas.microsoft.com/office/drawing/2014/main" id="{910C2F0B-C931-60E9-3D94-50828D5969FC}"/>
              </a:ext>
            </a:extLst>
          </p:cNvPr>
          <p:cNvSpPr>
            <a:spLocks noGrp="1"/>
          </p:cNvSpPr>
          <p:nvPr>
            <p:ph type="sldNum" sz="quarter" idx="12"/>
          </p:nvPr>
        </p:nvSpPr>
        <p:spPr>
          <a:xfrm>
            <a:off x="8610600" y="6356350"/>
            <a:ext cx="2743200" cy="365125"/>
          </a:xfrm>
        </p:spPr>
        <p:txBody>
          <a:bodyPr/>
          <a:lstStyle/>
          <a:p>
            <a:fld id="{19814F91-F560-4776-A886-2FF0EDEC590D}" type="slidenum">
              <a:rPr lang="en-US" smtClean="0"/>
              <a:t>‹#›</a:t>
            </a:fld>
            <a:endParaRPr lang="en-US" dirty="0"/>
          </a:p>
        </p:txBody>
      </p:sp>
      <p:sp>
        <p:nvSpPr>
          <p:cNvPr id="13" name="Content Placeholder 2">
            <a:extLst>
              <a:ext uri="{FF2B5EF4-FFF2-40B4-BE49-F238E27FC236}">
                <a16:creationId xmlns:a16="http://schemas.microsoft.com/office/drawing/2014/main" id="{4C2F31B8-78C5-BA82-36FD-27BBCFC3069F}"/>
              </a:ext>
            </a:extLst>
          </p:cNvPr>
          <p:cNvSpPr>
            <a:spLocks noGrp="1"/>
          </p:cNvSpPr>
          <p:nvPr>
            <p:ph idx="1"/>
          </p:nvPr>
        </p:nvSpPr>
        <p:spPr>
          <a:xfrm>
            <a:off x="835742" y="2369012"/>
            <a:ext cx="10518058" cy="3492038"/>
          </a:xfr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0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520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52C0C46-3A66-74C5-3F78-851C59FF1B1E}"/>
              </a:ext>
            </a:extLst>
          </p:cNvPr>
          <p:cNvGrpSpPr/>
          <p:nvPr userDrawn="1"/>
        </p:nvGrpSpPr>
        <p:grpSpPr>
          <a:xfrm flipH="1">
            <a:off x="0" y="-270930"/>
            <a:ext cx="12203950" cy="7447501"/>
            <a:chOff x="-9525" y="-249747"/>
            <a:chExt cx="12203950" cy="7447501"/>
          </a:xfrm>
        </p:grpSpPr>
        <p:sp>
          <p:nvSpPr>
            <p:cNvPr id="7" name="Freeform 13">
              <a:extLst>
                <a:ext uri="{FF2B5EF4-FFF2-40B4-BE49-F238E27FC236}">
                  <a16:creationId xmlns:a16="http://schemas.microsoft.com/office/drawing/2014/main" id="{3D456078-2252-3EAE-8372-F80EE0B19C77}"/>
                </a:ext>
              </a:extLst>
            </p:cNvPr>
            <p:cNvSpPr/>
            <p:nvPr/>
          </p:nvSpPr>
          <p:spPr>
            <a:xfrm>
              <a:off x="-9525" y="-56455"/>
              <a:ext cx="3324225" cy="6922008"/>
            </a:xfrm>
            <a:custGeom>
              <a:avLst/>
              <a:gdLst>
                <a:gd name="connsiteX0" fmla="*/ 9525 w 3324225"/>
                <a:gd name="connsiteY0" fmla="*/ 0 h 6877050"/>
                <a:gd name="connsiteX1" fmla="*/ 1704975 w 3324225"/>
                <a:gd name="connsiteY1" fmla="*/ 0 h 6877050"/>
                <a:gd name="connsiteX2" fmla="*/ 3324225 w 3324225"/>
                <a:gd name="connsiteY2" fmla="*/ 3476625 h 6877050"/>
                <a:gd name="connsiteX3" fmla="*/ 1676400 w 3324225"/>
                <a:gd name="connsiteY3" fmla="*/ 6877050 h 6877050"/>
                <a:gd name="connsiteX4" fmla="*/ 0 w 3324225"/>
                <a:gd name="connsiteY4" fmla="*/ 6877050 h 6877050"/>
                <a:gd name="connsiteX5" fmla="*/ 9525 w 3324225"/>
                <a:gd name="connsiteY5" fmla="*/ 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225" h="6877050">
                  <a:moveTo>
                    <a:pt x="9525" y="0"/>
                  </a:moveTo>
                  <a:lnTo>
                    <a:pt x="1704975" y="0"/>
                  </a:lnTo>
                  <a:lnTo>
                    <a:pt x="3324225" y="3476625"/>
                  </a:lnTo>
                  <a:lnTo>
                    <a:pt x="1676400" y="6877050"/>
                  </a:lnTo>
                  <a:lnTo>
                    <a:pt x="0" y="6877050"/>
                  </a:lnTo>
                  <a:lnTo>
                    <a:pt x="9525"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12">
              <a:extLst>
                <a:ext uri="{FF2B5EF4-FFF2-40B4-BE49-F238E27FC236}">
                  <a16:creationId xmlns:a16="http://schemas.microsoft.com/office/drawing/2014/main" id="{ECE6C4A6-AB73-CE2E-FE38-EF1062238672}"/>
                </a:ext>
              </a:extLst>
            </p:cNvPr>
            <p:cNvSpPr/>
            <p:nvPr/>
          </p:nvSpPr>
          <p:spPr>
            <a:xfrm>
              <a:off x="1704975" y="3533775"/>
              <a:ext cx="3571875" cy="3343275"/>
            </a:xfrm>
            <a:custGeom>
              <a:avLst/>
              <a:gdLst>
                <a:gd name="connsiteX0" fmla="*/ 0 w 3571875"/>
                <a:gd name="connsiteY0" fmla="*/ 3324225 h 3343275"/>
                <a:gd name="connsiteX1" fmla="*/ 1562100 w 3571875"/>
                <a:gd name="connsiteY1" fmla="*/ 0 h 3343275"/>
                <a:gd name="connsiteX2" fmla="*/ 3571875 w 3571875"/>
                <a:gd name="connsiteY2" fmla="*/ 19050 h 3343275"/>
                <a:gd name="connsiteX3" fmla="*/ 2009775 w 3571875"/>
                <a:gd name="connsiteY3" fmla="*/ 3343275 h 3343275"/>
                <a:gd name="connsiteX4" fmla="*/ 0 w 3571875"/>
                <a:gd name="connsiteY4" fmla="*/ 3324225 h 334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343275">
                  <a:moveTo>
                    <a:pt x="0" y="3324225"/>
                  </a:moveTo>
                  <a:lnTo>
                    <a:pt x="1562100" y="0"/>
                  </a:lnTo>
                  <a:lnTo>
                    <a:pt x="3571875" y="19050"/>
                  </a:lnTo>
                  <a:lnTo>
                    <a:pt x="2009775" y="3343275"/>
                  </a:lnTo>
                  <a:lnTo>
                    <a:pt x="0" y="3324225"/>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9F42A1E3-9B5E-3FC4-604D-4454B3695E40}"/>
                </a:ext>
              </a:extLst>
            </p:cNvPr>
            <p:cNvSpPr/>
            <p:nvPr/>
          </p:nvSpPr>
          <p:spPr>
            <a:xfrm>
              <a:off x="1638300" y="-12700"/>
              <a:ext cx="3619500" cy="3378200"/>
            </a:xfrm>
            <a:custGeom>
              <a:avLst/>
              <a:gdLst>
                <a:gd name="connsiteX0" fmla="*/ 0 w 3619500"/>
                <a:gd name="connsiteY0" fmla="*/ 0 h 3378200"/>
                <a:gd name="connsiteX1" fmla="*/ 1625600 w 3619500"/>
                <a:gd name="connsiteY1" fmla="*/ 3378200 h 3378200"/>
                <a:gd name="connsiteX2" fmla="*/ 3619500 w 3619500"/>
                <a:gd name="connsiteY2" fmla="*/ 3365500 h 3378200"/>
                <a:gd name="connsiteX3" fmla="*/ 2044700 w 3619500"/>
                <a:gd name="connsiteY3" fmla="*/ 12700 h 3378200"/>
                <a:gd name="connsiteX4" fmla="*/ 0 w 3619500"/>
                <a:gd name="connsiteY4" fmla="*/ 0 h 337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0" h="3378200">
                  <a:moveTo>
                    <a:pt x="0" y="0"/>
                  </a:moveTo>
                  <a:lnTo>
                    <a:pt x="1625600" y="3378200"/>
                  </a:lnTo>
                  <a:lnTo>
                    <a:pt x="3619500" y="3365500"/>
                  </a:lnTo>
                  <a:lnTo>
                    <a:pt x="2044700" y="12700"/>
                  </a:lnTo>
                  <a:lnTo>
                    <a:pt x="0"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26">
              <a:extLst>
                <a:ext uri="{FF2B5EF4-FFF2-40B4-BE49-F238E27FC236}">
                  <a16:creationId xmlns:a16="http://schemas.microsoft.com/office/drawing/2014/main" id="{E99728CA-2B5F-63EC-098B-63D6816D2A3A}"/>
                </a:ext>
              </a:extLst>
            </p:cNvPr>
            <p:cNvSpPr/>
            <p:nvPr/>
          </p:nvSpPr>
          <p:spPr>
            <a:xfrm>
              <a:off x="3870233" y="3811805"/>
              <a:ext cx="8324192" cy="3385949"/>
            </a:xfrm>
            <a:custGeom>
              <a:avLst/>
              <a:gdLst>
                <a:gd name="connsiteX0" fmla="*/ 0 w 10074821"/>
                <a:gd name="connsiteY0" fmla="*/ 3792349 h 3792349"/>
                <a:gd name="connsiteX1" fmla="*/ 1763329 w 10074821"/>
                <a:gd name="connsiteY1" fmla="*/ 0 h 3792349"/>
                <a:gd name="connsiteX2" fmla="*/ 10074821 w 10074821"/>
                <a:gd name="connsiteY2" fmla="*/ 0 h 3792349"/>
                <a:gd name="connsiteX3" fmla="*/ 8311492 w 10074821"/>
                <a:gd name="connsiteY3" fmla="*/ 3792349 h 3792349"/>
                <a:gd name="connsiteX4" fmla="*/ 0 w 10074821"/>
                <a:gd name="connsiteY4" fmla="*/ 3792349 h 3792349"/>
                <a:gd name="connsiteX0" fmla="*/ 0 w 8512721"/>
                <a:gd name="connsiteY0" fmla="*/ 3881249 h 3881249"/>
                <a:gd name="connsiteX1" fmla="*/ 1763329 w 8512721"/>
                <a:gd name="connsiteY1" fmla="*/ 88900 h 3881249"/>
                <a:gd name="connsiteX2" fmla="*/ 8512721 w 8512721"/>
                <a:gd name="connsiteY2" fmla="*/ 0 h 3881249"/>
                <a:gd name="connsiteX3" fmla="*/ 8311492 w 8512721"/>
                <a:gd name="connsiteY3" fmla="*/ 3881249 h 3881249"/>
                <a:gd name="connsiteX4" fmla="*/ 0 w 8512721"/>
                <a:gd name="connsiteY4" fmla="*/ 3881249 h 3881249"/>
                <a:gd name="connsiteX0" fmla="*/ 0 w 8540092"/>
                <a:gd name="connsiteY0" fmla="*/ 3881249 h 3881249"/>
                <a:gd name="connsiteX1" fmla="*/ 1763329 w 8540092"/>
                <a:gd name="connsiteY1" fmla="*/ 88900 h 3881249"/>
                <a:gd name="connsiteX2" fmla="*/ 8512721 w 8540092"/>
                <a:gd name="connsiteY2" fmla="*/ 0 h 3881249"/>
                <a:gd name="connsiteX3" fmla="*/ 8540092 w 8540092"/>
                <a:gd name="connsiteY3" fmla="*/ 3411349 h 3881249"/>
                <a:gd name="connsiteX4" fmla="*/ 0 w 8540092"/>
                <a:gd name="connsiteY4" fmla="*/ 3881249 h 3881249"/>
                <a:gd name="connsiteX0" fmla="*/ 0 w 8209892"/>
                <a:gd name="connsiteY0" fmla="*/ 3182749 h 3411349"/>
                <a:gd name="connsiteX1" fmla="*/ 1433129 w 8209892"/>
                <a:gd name="connsiteY1" fmla="*/ 88900 h 3411349"/>
                <a:gd name="connsiteX2" fmla="*/ 8182521 w 8209892"/>
                <a:gd name="connsiteY2" fmla="*/ 0 h 3411349"/>
                <a:gd name="connsiteX3" fmla="*/ 8209892 w 8209892"/>
                <a:gd name="connsiteY3" fmla="*/ 3411349 h 3411349"/>
                <a:gd name="connsiteX4" fmla="*/ 0 w 8209892"/>
                <a:gd name="connsiteY4" fmla="*/ 3182749 h 3411349"/>
                <a:gd name="connsiteX0" fmla="*/ 0 w 8324192"/>
                <a:gd name="connsiteY0" fmla="*/ 3411349 h 3411349"/>
                <a:gd name="connsiteX1" fmla="*/ 1547429 w 8324192"/>
                <a:gd name="connsiteY1" fmla="*/ 88900 h 3411349"/>
                <a:gd name="connsiteX2" fmla="*/ 8296821 w 8324192"/>
                <a:gd name="connsiteY2" fmla="*/ 0 h 3411349"/>
                <a:gd name="connsiteX3" fmla="*/ 8324192 w 8324192"/>
                <a:gd name="connsiteY3" fmla="*/ 3411349 h 3411349"/>
                <a:gd name="connsiteX4" fmla="*/ 0 w 8324192"/>
                <a:gd name="connsiteY4" fmla="*/ 3411349 h 3411349"/>
                <a:gd name="connsiteX0" fmla="*/ 0 w 8324192"/>
                <a:gd name="connsiteY0" fmla="*/ 3385949 h 3385949"/>
                <a:gd name="connsiteX1" fmla="*/ 1547429 w 8324192"/>
                <a:gd name="connsiteY1" fmla="*/ 63500 h 3385949"/>
                <a:gd name="connsiteX2" fmla="*/ 8322221 w 8324192"/>
                <a:gd name="connsiteY2" fmla="*/ 0 h 3385949"/>
                <a:gd name="connsiteX3" fmla="*/ 8324192 w 8324192"/>
                <a:gd name="connsiteY3" fmla="*/ 3385949 h 3385949"/>
                <a:gd name="connsiteX4" fmla="*/ 0 w 8324192"/>
                <a:gd name="connsiteY4" fmla="*/ 3385949 h 338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192" h="3385949">
                  <a:moveTo>
                    <a:pt x="0" y="3385949"/>
                  </a:moveTo>
                  <a:lnTo>
                    <a:pt x="1547429" y="63500"/>
                  </a:lnTo>
                  <a:lnTo>
                    <a:pt x="8322221" y="0"/>
                  </a:lnTo>
                  <a:lnTo>
                    <a:pt x="8324192" y="3385949"/>
                  </a:lnTo>
                  <a:lnTo>
                    <a:pt x="0" y="3385949"/>
                  </a:lnTo>
                  <a:close/>
                </a:path>
              </a:pathLst>
            </a:custGeom>
            <a:solidFill>
              <a:srgbClr val="6D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6">
              <a:extLst>
                <a:ext uri="{FF2B5EF4-FFF2-40B4-BE49-F238E27FC236}">
                  <a16:creationId xmlns:a16="http://schemas.microsoft.com/office/drawing/2014/main" id="{3E2B4215-F0AE-0945-B6B0-6E10924815D5}"/>
                </a:ext>
              </a:extLst>
            </p:cNvPr>
            <p:cNvSpPr>
              <a:spLocks noChangeAspect="1"/>
            </p:cNvSpPr>
            <p:nvPr/>
          </p:nvSpPr>
          <p:spPr>
            <a:xfrm rot="17700000">
              <a:off x="526266" y="5014854"/>
              <a:ext cx="3898767" cy="293493"/>
            </a:xfrm>
            <a:custGeom>
              <a:avLst/>
              <a:gdLst>
                <a:gd name="connsiteX0" fmla="*/ 0 w 3924860"/>
                <a:gd name="connsiteY0" fmla="*/ 0 h 274320"/>
                <a:gd name="connsiteX1" fmla="*/ 3924860 w 3924860"/>
                <a:gd name="connsiteY1" fmla="*/ 0 h 274320"/>
                <a:gd name="connsiteX2" fmla="*/ 3924860 w 3924860"/>
                <a:gd name="connsiteY2" fmla="*/ 274320 h 274320"/>
                <a:gd name="connsiteX3" fmla="*/ 0 w 3924860"/>
                <a:gd name="connsiteY3" fmla="*/ 274320 h 274320"/>
                <a:gd name="connsiteX4" fmla="*/ 0 w 3924860"/>
                <a:gd name="connsiteY4" fmla="*/ 0 h 274320"/>
                <a:gd name="connsiteX0" fmla="*/ 0 w 3924860"/>
                <a:gd name="connsiteY0" fmla="*/ 0 h 274320"/>
                <a:gd name="connsiteX1" fmla="*/ 3924860 w 3924860"/>
                <a:gd name="connsiteY1" fmla="*/ 0 h 274320"/>
                <a:gd name="connsiteX2" fmla="*/ 3924860 w 3924860"/>
                <a:gd name="connsiteY2" fmla="*/ 274320 h 274320"/>
                <a:gd name="connsiteX3" fmla="*/ 164958 w 3924860"/>
                <a:gd name="connsiteY3" fmla="*/ 267463 h 274320"/>
                <a:gd name="connsiteX4" fmla="*/ 0 w 3924860"/>
                <a:gd name="connsiteY4" fmla="*/ 0 h 274320"/>
                <a:gd name="connsiteX0" fmla="*/ 0 w 3878819"/>
                <a:gd name="connsiteY0" fmla="*/ 0 h 295789"/>
                <a:gd name="connsiteX1" fmla="*/ 3878819 w 3878819"/>
                <a:gd name="connsiteY1" fmla="*/ 21469 h 295789"/>
                <a:gd name="connsiteX2" fmla="*/ 3878819 w 3878819"/>
                <a:gd name="connsiteY2" fmla="*/ 295789 h 295789"/>
                <a:gd name="connsiteX3" fmla="*/ 118917 w 3878819"/>
                <a:gd name="connsiteY3" fmla="*/ 288932 h 295789"/>
                <a:gd name="connsiteX4" fmla="*/ 0 w 3878819"/>
                <a:gd name="connsiteY4" fmla="*/ 0 h 295789"/>
                <a:gd name="connsiteX0" fmla="*/ 0 w 3898767"/>
                <a:gd name="connsiteY0" fmla="*/ 0 h 293493"/>
                <a:gd name="connsiteX1" fmla="*/ 3898767 w 3898767"/>
                <a:gd name="connsiteY1" fmla="*/ 19173 h 293493"/>
                <a:gd name="connsiteX2" fmla="*/ 3898767 w 3898767"/>
                <a:gd name="connsiteY2" fmla="*/ 293493 h 293493"/>
                <a:gd name="connsiteX3" fmla="*/ 138865 w 3898767"/>
                <a:gd name="connsiteY3" fmla="*/ 286636 h 293493"/>
                <a:gd name="connsiteX4" fmla="*/ 0 w 3898767"/>
                <a:gd name="connsiteY4" fmla="*/ 0 h 2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767" h="293493">
                  <a:moveTo>
                    <a:pt x="0" y="0"/>
                  </a:moveTo>
                  <a:lnTo>
                    <a:pt x="3898767" y="19173"/>
                  </a:lnTo>
                  <a:lnTo>
                    <a:pt x="3898767" y="293493"/>
                  </a:lnTo>
                  <a:lnTo>
                    <a:pt x="138865" y="286636"/>
                  </a:lnTo>
                  <a:lnTo>
                    <a:pt x="0" y="0"/>
                  </a:lnTo>
                  <a:close/>
                </a:path>
              </a:pathLst>
            </a:cu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0CEF0E3-8A4C-FF76-CEBA-0EAD2E6AED44}"/>
                </a:ext>
              </a:extLst>
            </p:cNvPr>
            <p:cNvSpPr/>
            <p:nvPr/>
          </p:nvSpPr>
          <p:spPr>
            <a:xfrm rot="10800000">
              <a:off x="3200607" y="3449596"/>
              <a:ext cx="8991391" cy="274320"/>
            </a:xfrm>
            <a:prstGeom prst="rect">
              <a:avLst/>
            </a:pr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5">
              <a:extLst>
                <a:ext uri="{FF2B5EF4-FFF2-40B4-BE49-F238E27FC236}">
                  <a16:creationId xmlns:a16="http://schemas.microsoft.com/office/drawing/2014/main" id="{91392D9B-40C8-CBEF-391F-6D38F94D1E64}"/>
                </a:ext>
              </a:extLst>
            </p:cNvPr>
            <p:cNvSpPr>
              <a:spLocks noChangeAspect="1"/>
            </p:cNvSpPr>
            <p:nvPr/>
          </p:nvSpPr>
          <p:spPr>
            <a:xfrm rot="3900000">
              <a:off x="509589" y="1503670"/>
              <a:ext cx="3836437" cy="329604"/>
            </a:xfrm>
            <a:custGeom>
              <a:avLst/>
              <a:gdLst>
                <a:gd name="connsiteX0" fmla="*/ 0 w 4010997"/>
                <a:gd name="connsiteY0" fmla="*/ 0 h 274320"/>
                <a:gd name="connsiteX1" fmla="*/ 4010997 w 4010997"/>
                <a:gd name="connsiteY1" fmla="*/ 0 h 274320"/>
                <a:gd name="connsiteX2" fmla="*/ 4010997 w 4010997"/>
                <a:gd name="connsiteY2" fmla="*/ 274320 h 274320"/>
                <a:gd name="connsiteX3" fmla="*/ 0 w 4010997"/>
                <a:gd name="connsiteY3" fmla="*/ 274320 h 274320"/>
                <a:gd name="connsiteX4" fmla="*/ 0 w 4010997"/>
                <a:gd name="connsiteY4" fmla="*/ 0 h 274320"/>
                <a:gd name="connsiteX0" fmla="*/ 352160 w 4010997"/>
                <a:gd name="connsiteY0" fmla="*/ 0 h 278260"/>
                <a:gd name="connsiteX1" fmla="*/ 4010997 w 4010997"/>
                <a:gd name="connsiteY1" fmla="*/ 3940 h 278260"/>
                <a:gd name="connsiteX2" fmla="*/ 4010997 w 4010997"/>
                <a:gd name="connsiteY2" fmla="*/ 278260 h 278260"/>
                <a:gd name="connsiteX3" fmla="*/ 0 w 4010997"/>
                <a:gd name="connsiteY3" fmla="*/ 278260 h 278260"/>
                <a:gd name="connsiteX4" fmla="*/ 352160 w 4010997"/>
                <a:gd name="connsiteY4" fmla="*/ 0 h 278260"/>
                <a:gd name="connsiteX0" fmla="*/ 177600 w 3836437"/>
                <a:gd name="connsiteY0" fmla="*/ 0 h 324626"/>
                <a:gd name="connsiteX1" fmla="*/ 3836437 w 3836437"/>
                <a:gd name="connsiteY1" fmla="*/ 3940 h 324626"/>
                <a:gd name="connsiteX2" fmla="*/ 3836437 w 3836437"/>
                <a:gd name="connsiteY2" fmla="*/ 278260 h 324626"/>
                <a:gd name="connsiteX3" fmla="*/ 0 w 3836437"/>
                <a:gd name="connsiteY3" fmla="*/ 324626 h 324626"/>
                <a:gd name="connsiteX4" fmla="*/ 177600 w 3836437"/>
                <a:gd name="connsiteY4" fmla="*/ 0 h 324626"/>
                <a:gd name="connsiteX0" fmla="*/ 151896 w 3836437"/>
                <a:gd name="connsiteY0" fmla="*/ 0 h 329604"/>
                <a:gd name="connsiteX1" fmla="*/ 3836437 w 3836437"/>
                <a:gd name="connsiteY1" fmla="*/ 8918 h 329604"/>
                <a:gd name="connsiteX2" fmla="*/ 3836437 w 3836437"/>
                <a:gd name="connsiteY2" fmla="*/ 283238 h 329604"/>
                <a:gd name="connsiteX3" fmla="*/ 0 w 3836437"/>
                <a:gd name="connsiteY3" fmla="*/ 329604 h 329604"/>
                <a:gd name="connsiteX4" fmla="*/ 151896 w 3836437"/>
                <a:gd name="connsiteY4" fmla="*/ 0 h 32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6437" h="329604">
                  <a:moveTo>
                    <a:pt x="151896" y="0"/>
                  </a:moveTo>
                  <a:lnTo>
                    <a:pt x="3836437" y="8918"/>
                  </a:lnTo>
                  <a:lnTo>
                    <a:pt x="3836437" y="283238"/>
                  </a:lnTo>
                  <a:lnTo>
                    <a:pt x="0" y="329604"/>
                  </a:lnTo>
                  <a:lnTo>
                    <a:pt x="151896" y="0"/>
                  </a:lnTo>
                  <a:close/>
                </a:path>
              </a:pathLst>
            </a:custGeom>
            <a:solidFill>
              <a:srgbClr val="6D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5274C-3183-ADE8-625D-97BB34C3D549}"/>
                </a:ext>
              </a:extLst>
            </p:cNvPr>
            <p:cNvSpPr/>
            <p:nvPr/>
          </p:nvSpPr>
          <p:spPr>
            <a:xfrm rot="10800000">
              <a:off x="3118848" y="3178471"/>
              <a:ext cx="9073151" cy="274320"/>
            </a:xfrm>
            <a:prstGeom prst="rect">
              <a:avLst/>
            </a:prstGeom>
            <a:solidFill>
              <a:srgbClr val="6D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25">
              <a:extLst>
                <a:ext uri="{FF2B5EF4-FFF2-40B4-BE49-F238E27FC236}">
                  <a16:creationId xmlns:a16="http://schemas.microsoft.com/office/drawing/2014/main" id="{E200279F-8382-00C3-A91E-0E032451DC81}"/>
                </a:ext>
              </a:extLst>
            </p:cNvPr>
            <p:cNvSpPr/>
            <p:nvPr/>
          </p:nvSpPr>
          <p:spPr>
            <a:xfrm flipV="1">
              <a:off x="3817165" y="-24703"/>
              <a:ext cx="8377260" cy="3248295"/>
            </a:xfrm>
            <a:custGeom>
              <a:avLst/>
              <a:gdLst>
                <a:gd name="connsiteX0" fmla="*/ 0 w 11346279"/>
                <a:gd name="connsiteY0" fmla="*/ 3443331 h 3443331"/>
                <a:gd name="connsiteX1" fmla="*/ 1601046 w 11346279"/>
                <a:gd name="connsiteY1" fmla="*/ 0 h 3443331"/>
                <a:gd name="connsiteX2" fmla="*/ 11346279 w 11346279"/>
                <a:gd name="connsiteY2" fmla="*/ 0 h 3443331"/>
                <a:gd name="connsiteX3" fmla="*/ 9745233 w 11346279"/>
                <a:gd name="connsiteY3" fmla="*/ 3443331 h 3443331"/>
                <a:gd name="connsiteX4" fmla="*/ 0 w 11346279"/>
                <a:gd name="connsiteY4" fmla="*/ 3443331 h 3443331"/>
                <a:gd name="connsiteX0" fmla="*/ 0 w 11346279"/>
                <a:gd name="connsiteY0" fmla="*/ 3443331 h 3443331"/>
                <a:gd name="connsiteX1" fmla="*/ 1601046 w 11346279"/>
                <a:gd name="connsiteY1" fmla="*/ 0 h 3443331"/>
                <a:gd name="connsiteX2" fmla="*/ 11346279 w 11346279"/>
                <a:gd name="connsiteY2" fmla="*/ 0 h 3443331"/>
                <a:gd name="connsiteX3" fmla="*/ 6958490 w 11346279"/>
                <a:gd name="connsiteY3" fmla="*/ 2572473 h 3443331"/>
                <a:gd name="connsiteX4" fmla="*/ 0 w 11346279"/>
                <a:gd name="connsiteY4" fmla="*/ 3443331 h 3443331"/>
                <a:gd name="connsiteX0" fmla="*/ 0 w 11346279"/>
                <a:gd name="connsiteY0" fmla="*/ 3443331 h 3443331"/>
                <a:gd name="connsiteX1" fmla="*/ 1601046 w 11346279"/>
                <a:gd name="connsiteY1" fmla="*/ 0 h 3443331"/>
                <a:gd name="connsiteX2" fmla="*/ 11346279 w 11346279"/>
                <a:gd name="connsiteY2" fmla="*/ 0 h 3443331"/>
                <a:gd name="connsiteX3" fmla="*/ 8511518 w 11346279"/>
                <a:gd name="connsiteY3" fmla="*/ 3225616 h 3443331"/>
                <a:gd name="connsiteX4" fmla="*/ 0 w 11346279"/>
                <a:gd name="connsiteY4" fmla="*/ 3443331 h 3443331"/>
                <a:gd name="connsiteX0" fmla="*/ 0 w 8530508"/>
                <a:gd name="connsiteY0" fmla="*/ 3443331 h 3443331"/>
                <a:gd name="connsiteX1" fmla="*/ 1601046 w 8530508"/>
                <a:gd name="connsiteY1" fmla="*/ 0 h 3443331"/>
                <a:gd name="connsiteX2" fmla="*/ 8530508 w 8530508"/>
                <a:gd name="connsiteY2" fmla="*/ 0 h 3443331"/>
                <a:gd name="connsiteX3" fmla="*/ 8511518 w 8530508"/>
                <a:gd name="connsiteY3" fmla="*/ 3225616 h 3443331"/>
                <a:gd name="connsiteX4" fmla="*/ 0 w 8530508"/>
                <a:gd name="connsiteY4" fmla="*/ 3443331 h 3443331"/>
                <a:gd name="connsiteX0" fmla="*/ 0 w 8240222"/>
                <a:gd name="connsiteY0" fmla="*/ 2717616 h 3225616"/>
                <a:gd name="connsiteX1" fmla="*/ 1310760 w 8240222"/>
                <a:gd name="connsiteY1" fmla="*/ 0 h 3225616"/>
                <a:gd name="connsiteX2" fmla="*/ 8240222 w 8240222"/>
                <a:gd name="connsiteY2" fmla="*/ 0 h 3225616"/>
                <a:gd name="connsiteX3" fmla="*/ 8221232 w 8240222"/>
                <a:gd name="connsiteY3" fmla="*/ 3225616 h 3225616"/>
                <a:gd name="connsiteX4" fmla="*/ 0 w 8240222"/>
                <a:gd name="connsiteY4" fmla="*/ 2717616 h 3225616"/>
                <a:gd name="connsiteX0" fmla="*/ 0 w 8341822"/>
                <a:gd name="connsiteY0" fmla="*/ 3254645 h 3254645"/>
                <a:gd name="connsiteX1" fmla="*/ 1412360 w 8341822"/>
                <a:gd name="connsiteY1" fmla="*/ 0 h 3254645"/>
                <a:gd name="connsiteX2" fmla="*/ 8341822 w 8341822"/>
                <a:gd name="connsiteY2" fmla="*/ 0 h 3254645"/>
                <a:gd name="connsiteX3" fmla="*/ 8322832 w 8341822"/>
                <a:gd name="connsiteY3" fmla="*/ 3225616 h 3254645"/>
                <a:gd name="connsiteX4" fmla="*/ 0 w 8341822"/>
                <a:gd name="connsiteY4" fmla="*/ 3254645 h 3254645"/>
                <a:gd name="connsiteX0" fmla="*/ 0 w 8351860"/>
                <a:gd name="connsiteY0" fmla="*/ 3254645 h 3254645"/>
                <a:gd name="connsiteX1" fmla="*/ 1412360 w 8351860"/>
                <a:gd name="connsiteY1" fmla="*/ 0 h 3254645"/>
                <a:gd name="connsiteX2" fmla="*/ 8341822 w 8351860"/>
                <a:gd name="connsiteY2" fmla="*/ 0 h 3254645"/>
                <a:gd name="connsiteX3" fmla="*/ 8351860 w 8351860"/>
                <a:gd name="connsiteY3" fmla="*/ 3211102 h 3254645"/>
                <a:gd name="connsiteX4" fmla="*/ 0 w 8351860"/>
                <a:gd name="connsiteY4" fmla="*/ 3254645 h 3254645"/>
                <a:gd name="connsiteX0" fmla="*/ 0 w 8377260"/>
                <a:gd name="connsiteY0" fmla="*/ 3248295 h 3248295"/>
                <a:gd name="connsiteX1" fmla="*/ 1437760 w 8377260"/>
                <a:gd name="connsiteY1" fmla="*/ 0 h 3248295"/>
                <a:gd name="connsiteX2" fmla="*/ 8367222 w 8377260"/>
                <a:gd name="connsiteY2" fmla="*/ 0 h 3248295"/>
                <a:gd name="connsiteX3" fmla="*/ 8377260 w 8377260"/>
                <a:gd name="connsiteY3" fmla="*/ 3211102 h 3248295"/>
                <a:gd name="connsiteX4" fmla="*/ 0 w 8377260"/>
                <a:gd name="connsiteY4" fmla="*/ 3248295 h 324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7260" h="3248295">
                  <a:moveTo>
                    <a:pt x="0" y="3248295"/>
                  </a:moveTo>
                  <a:lnTo>
                    <a:pt x="1437760" y="0"/>
                  </a:lnTo>
                  <a:lnTo>
                    <a:pt x="8367222" y="0"/>
                  </a:lnTo>
                  <a:lnTo>
                    <a:pt x="8377260" y="3211102"/>
                  </a:lnTo>
                  <a:lnTo>
                    <a:pt x="0" y="3248295"/>
                  </a:lnTo>
                  <a:close/>
                </a:path>
              </a:pathLst>
            </a:custGeom>
            <a:solidFill>
              <a:srgbClr val="E9EAEA"/>
            </a:solidFill>
            <a:ln>
              <a:solidFill>
                <a:srgbClr val="E9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22">
              <a:extLst>
                <a:ext uri="{FF2B5EF4-FFF2-40B4-BE49-F238E27FC236}">
                  <a16:creationId xmlns:a16="http://schemas.microsoft.com/office/drawing/2014/main" id="{0F1C057C-3A2C-210E-C611-5B58C7520674}"/>
                </a:ext>
              </a:extLst>
            </p:cNvPr>
            <p:cNvSpPr>
              <a:spLocks noChangeAspect="1"/>
            </p:cNvSpPr>
            <p:nvPr/>
          </p:nvSpPr>
          <p:spPr>
            <a:xfrm rot="3900000">
              <a:off x="2552113" y="1507898"/>
              <a:ext cx="3793791" cy="297888"/>
            </a:xfrm>
            <a:custGeom>
              <a:avLst/>
              <a:gdLst>
                <a:gd name="connsiteX0" fmla="*/ 0 w 4035908"/>
                <a:gd name="connsiteY0" fmla="*/ 0 h 274320"/>
                <a:gd name="connsiteX1" fmla="*/ 4035908 w 4035908"/>
                <a:gd name="connsiteY1" fmla="*/ 0 h 274320"/>
                <a:gd name="connsiteX2" fmla="*/ 4035908 w 4035908"/>
                <a:gd name="connsiteY2" fmla="*/ 274320 h 274320"/>
                <a:gd name="connsiteX3" fmla="*/ 0 w 4035908"/>
                <a:gd name="connsiteY3" fmla="*/ 274320 h 274320"/>
                <a:gd name="connsiteX4" fmla="*/ 0 w 4035908"/>
                <a:gd name="connsiteY4" fmla="*/ 0 h 274320"/>
                <a:gd name="connsiteX0" fmla="*/ 358303 w 4035908"/>
                <a:gd name="connsiteY0" fmla="*/ 12938 h 274320"/>
                <a:gd name="connsiteX1" fmla="*/ 4035908 w 4035908"/>
                <a:gd name="connsiteY1" fmla="*/ 0 h 274320"/>
                <a:gd name="connsiteX2" fmla="*/ 4035908 w 4035908"/>
                <a:gd name="connsiteY2" fmla="*/ 274320 h 274320"/>
                <a:gd name="connsiteX3" fmla="*/ 0 w 4035908"/>
                <a:gd name="connsiteY3" fmla="*/ 274320 h 274320"/>
                <a:gd name="connsiteX4" fmla="*/ 358303 w 4035908"/>
                <a:gd name="connsiteY4" fmla="*/ 12938 h 274320"/>
                <a:gd name="connsiteX0" fmla="*/ 141937 w 3819542"/>
                <a:gd name="connsiteY0" fmla="*/ 12938 h 291135"/>
                <a:gd name="connsiteX1" fmla="*/ 3819542 w 3819542"/>
                <a:gd name="connsiteY1" fmla="*/ 0 h 291135"/>
                <a:gd name="connsiteX2" fmla="*/ 3819542 w 3819542"/>
                <a:gd name="connsiteY2" fmla="*/ 274320 h 291135"/>
                <a:gd name="connsiteX3" fmla="*/ 0 w 3819542"/>
                <a:gd name="connsiteY3" fmla="*/ 291135 h 291135"/>
                <a:gd name="connsiteX4" fmla="*/ 141937 w 3819542"/>
                <a:gd name="connsiteY4" fmla="*/ 12938 h 291135"/>
                <a:gd name="connsiteX0" fmla="*/ 116186 w 3793791"/>
                <a:gd name="connsiteY0" fmla="*/ 12938 h 297888"/>
                <a:gd name="connsiteX1" fmla="*/ 3793791 w 3793791"/>
                <a:gd name="connsiteY1" fmla="*/ 0 h 297888"/>
                <a:gd name="connsiteX2" fmla="*/ 3793791 w 3793791"/>
                <a:gd name="connsiteY2" fmla="*/ 274320 h 297888"/>
                <a:gd name="connsiteX3" fmla="*/ 0 w 3793791"/>
                <a:gd name="connsiteY3" fmla="*/ 297888 h 297888"/>
                <a:gd name="connsiteX4" fmla="*/ 116186 w 3793791"/>
                <a:gd name="connsiteY4" fmla="*/ 12938 h 297888"/>
                <a:gd name="connsiteX0" fmla="*/ 135609 w 3793791"/>
                <a:gd name="connsiteY0" fmla="*/ 21994 h 297888"/>
                <a:gd name="connsiteX1" fmla="*/ 3793791 w 3793791"/>
                <a:gd name="connsiteY1" fmla="*/ 0 h 297888"/>
                <a:gd name="connsiteX2" fmla="*/ 3793791 w 3793791"/>
                <a:gd name="connsiteY2" fmla="*/ 274320 h 297888"/>
                <a:gd name="connsiteX3" fmla="*/ 0 w 3793791"/>
                <a:gd name="connsiteY3" fmla="*/ 297888 h 297888"/>
                <a:gd name="connsiteX4" fmla="*/ 135609 w 3793791"/>
                <a:gd name="connsiteY4" fmla="*/ 21994 h 297888"/>
                <a:gd name="connsiteX0" fmla="*/ 132299 w 3793791"/>
                <a:gd name="connsiteY0" fmla="*/ 17824 h 297888"/>
                <a:gd name="connsiteX1" fmla="*/ 3793791 w 3793791"/>
                <a:gd name="connsiteY1" fmla="*/ 0 h 297888"/>
                <a:gd name="connsiteX2" fmla="*/ 3793791 w 3793791"/>
                <a:gd name="connsiteY2" fmla="*/ 274320 h 297888"/>
                <a:gd name="connsiteX3" fmla="*/ 0 w 3793791"/>
                <a:gd name="connsiteY3" fmla="*/ 297888 h 297888"/>
                <a:gd name="connsiteX4" fmla="*/ 132299 w 3793791"/>
                <a:gd name="connsiteY4" fmla="*/ 17824 h 29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791" h="297888">
                  <a:moveTo>
                    <a:pt x="132299" y="17824"/>
                  </a:moveTo>
                  <a:lnTo>
                    <a:pt x="3793791" y="0"/>
                  </a:lnTo>
                  <a:lnTo>
                    <a:pt x="3793791" y="274320"/>
                  </a:lnTo>
                  <a:lnTo>
                    <a:pt x="0" y="297888"/>
                  </a:lnTo>
                  <a:lnTo>
                    <a:pt x="132299" y="17824"/>
                  </a:lnTo>
                  <a:close/>
                </a:path>
              </a:pathLst>
            </a:custGeom>
            <a:solidFill>
              <a:srgbClr val="6D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23">
              <a:extLst>
                <a:ext uri="{FF2B5EF4-FFF2-40B4-BE49-F238E27FC236}">
                  <a16:creationId xmlns:a16="http://schemas.microsoft.com/office/drawing/2014/main" id="{B2844BB6-9966-7D38-297C-5605B1CFDA71}"/>
                </a:ext>
              </a:extLst>
            </p:cNvPr>
            <p:cNvSpPr>
              <a:spLocks noChangeAspect="1"/>
            </p:cNvSpPr>
            <p:nvPr/>
          </p:nvSpPr>
          <p:spPr>
            <a:xfrm rot="17700000">
              <a:off x="2664372" y="5144198"/>
              <a:ext cx="3628515" cy="309595"/>
            </a:xfrm>
            <a:custGeom>
              <a:avLst/>
              <a:gdLst>
                <a:gd name="connsiteX0" fmla="*/ 0 w 3689137"/>
                <a:gd name="connsiteY0" fmla="*/ 0 h 274320"/>
                <a:gd name="connsiteX1" fmla="*/ 3689137 w 3689137"/>
                <a:gd name="connsiteY1" fmla="*/ 0 h 274320"/>
                <a:gd name="connsiteX2" fmla="*/ 3689137 w 3689137"/>
                <a:gd name="connsiteY2" fmla="*/ 274320 h 274320"/>
                <a:gd name="connsiteX3" fmla="*/ 0 w 3689137"/>
                <a:gd name="connsiteY3" fmla="*/ 274320 h 274320"/>
                <a:gd name="connsiteX4" fmla="*/ 0 w 3689137"/>
                <a:gd name="connsiteY4" fmla="*/ 0 h 274320"/>
                <a:gd name="connsiteX0" fmla="*/ 0 w 3689137"/>
                <a:gd name="connsiteY0" fmla="*/ 0 h 274320"/>
                <a:gd name="connsiteX1" fmla="*/ 3689137 w 3689137"/>
                <a:gd name="connsiteY1" fmla="*/ 0 h 274320"/>
                <a:gd name="connsiteX2" fmla="*/ 3689137 w 3689137"/>
                <a:gd name="connsiteY2" fmla="*/ 274320 h 274320"/>
                <a:gd name="connsiteX3" fmla="*/ 173396 w 3689137"/>
                <a:gd name="connsiteY3" fmla="*/ 270535 h 274320"/>
                <a:gd name="connsiteX4" fmla="*/ 0 w 3689137"/>
                <a:gd name="connsiteY4" fmla="*/ 0 h 274320"/>
                <a:gd name="connsiteX0" fmla="*/ 0 w 3637341"/>
                <a:gd name="connsiteY0" fmla="*/ 0 h 298473"/>
                <a:gd name="connsiteX1" fmla="*/ 3637341 w 3637341"/>
                <a:gd name="connsiteY1" fmla="*/ 24153 h 298473"/>
                <a:gd name="connsiteX2" fmla="*/ 3637341 w 3637341"/>
                <a:gd name="connsiteY2" fmla="*/ 298473 h 298473"/>
                <a:gd name="connsiteX3" fmla="*/ 121600 w 3637341"/>
                <a:gd name="connsiteY3" fmla="*/ 294688 h 298473"/>
                <a:gd name="connsiteX4" fmla="*/ 0 w 3637341"/>
                <a:gd name="connsiteY4" fmla="*/ 0 h 298473"/>
                <a:gd name="connsiteX0" fmla="*/ 0 w 3637341"/>
                <a:gd name="connsiteY0" fmla="*/ 0 h 298473"/>
                <a:gd name="connsiteX1" fmla="*/ 3637341 w 3637341"/>
                <a:gd name="connsiteY1" fmla="*/ 24153 h 298473"/>
                <a:gd name="connsiteX2" fmla="*/ 3637341 w 3637341"/>
                <a:gd name="connsiteY2" fmla="*/ 298473 h 298473"/>
                <a:gd name="connsiteX3" fmla="*/ 133111 w 3637341"/>
                <a:gd name="connsiteY3" fmla="*/ 289321 h 298473"/>
                <a:gd name="connsiteX4" fmla="*/ 0 w 3637341"/>
                <a:gd name="connsiteY4" fmla="*/ 0 h 298473"/>
                <a:gd name="connsiteX0" fmla="*/ 0 w 3628515"/>
                <a:gd name="connsiteY0" fmla="*/ 0 h 309595"/>
                <a:gd name="connsiteX1" fmla="*/ 3628515 w 3628515"/>
                <a:gd name="connsiteY1" fmla="*/ 35275 h 309595"/>
                <a:gd name="connsiteX2" fmla="*/ 3628515 w 3628515"/>
                <a:gd name="connsiteY2" fmla="*/ 309595 h 309595"/>
                <a:gd name="connsiteX3" fmla="*/ 124285 w 3628515"/>
                <a:gd name="connsiteY3" fmla="*/ 300443 h 309595"/>
                <a:gd name="connsiteX4" fmla="*/ 0 w 3628515"/>
                <a:gd name="connsiteY4" fmla="*/ 0 h 309595"/>
                <a:gd name="connsiteX0" fmla="*/ 0 w 3628515"/>
                <a:gd name="connsiteY0" fmla="*/ 0 h 309595"/>
                <a:gd name="connsiteX1" fmla="*/ 3628515 w 3628515"/>
                <a:gd name="connsiteY1" fmla="*/ 35275 h 309595"/>
                <a:gd name="connsiteX2" fmla="*/ 3628515 w 3628515"/>
                <a:gd name="connsiteY2" fmla="*/ 309595 h 309595"/>
                <a:gd name="connsiteX3" fmla="*/ 112775 w 3628515"/>
                <a:gd name="connsiteY3" fmla="*/ 305810 h 309595"/>
                <a:gd name="connsiteX4" fmla="*/ 0 w 3628515"/>
                <a:gd name="connsiteY4" fmla="*/ 0 h 309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515" h="309595">
                  <a:moveTo>
                    <a:pt x="0" y="0"/>
                  </a:moveTo>
                  <a:lnTo>
                    <a:pt x="3628515" y="35275"/>
                  </a:lnTo>
                  <a:lnTo>
                    <a:pt x="3628515" y="309595"/>
                  </a:lnTo>
                  <a:lnTo>
                    <a:pt x="112775" y="305810"/>
                  </a:lnTo>
                  <a:lnTo>
                    <a:pt x="0" y="0"/>
                  </a:lnTo>
                  <a:close/>
                </a:path>
              </a:pathLst>
            </a:cu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FA9D2E70-611C-C5D0-B6D5-3FCC99FA928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19" y="5692602"/>
            <a:ext cx="1024475" cy="1008506"/>
          </a:xfrm>
          <a:prstGeom prst="rect">
            <a:avLst/>
          </a:prstGeom>
        </p:spPr>
      </p:pic>
      <p:sp>
        <p:nvSpPr>
          <p:cNvPr id="19" name="TextBox 18">
            <a:extLst>
              <a:ext uri="{FF2B5EF4-FFF2-40B4-BE49-F238E27FC236}">
                <a16:creationId xmlns:a16="http://schemas.microsoft.com/office/drawing/2014/main" id="{F773CD49-05AE-1153-F31B-EE5B6502AF44}"/>
              </a:ext>
            </a:extLst>
          </p:cNvPr>
          <p:cNvSpPr txBox="1"/>
          <p:nvPr userDrawn="1"/>
        </p:nvSpPr>
        <p:spPr>
          <a:xfrm>
            <a:off x="1264038" y="5976921"/>
            <a:ext cx="6567069" cy="307777"/>
          </a:xfrm>
          <a:prstGeom prst="rect">
            <a:avLst/>
          </a:prstGeom>
          <a:noFill/>
        </p:spPr>
        <p:txBody>
          <a:bodyPr wrap="square" rtlCol="0">
            <a:spAutoFit/>
          </a:bodyPr>
          <a:lstStyle/>
          <a:p>
            <a:r>
              <a:rPr lang="en-US" sz="1400" dirty="0">
                <a:latin typeface="Lucida Bright" panose="02040602050505020304" pitchFamily="18" charset="0"/>
              </a:rPr>
              <a:t>STATE OF NEW MEXICO        PUBLIC SCHOOL FACILITIES AUTHORITY</a:t>
            </a:r>
          </a:p>
        </p:txBody>
      </p:sp>
      <p:sp>
        <p:nvSpPr>
          <p:cNvPr id="20" name="TextBox 19">
            <a:extLst>
              <a:ext uri="{FF2B5EF4-FFF2-40B4-BE49-F238E27FC236}">
                <a16:creationId xmlns:a16="http://schemas.microsoft.com/office/drawing/2014/main" id="{44EF67FE-A748-FB17-2D9B-554D7B1004E5}"/>
              </a:ext>
            </a:extLst>
          </p:cNvPr>
          <p:cNvSpPr txBox="1"/>
          <p:nvPr userDrawn="1"/>
        </p:nvSpPr>
        <p:spPr>
          <a:xfrm>
            <a:off x="1208919" y="6307041"/>
            <a:ext cx="6242727" cy="215444"/>
          </a:xfrm>
          <a:prstGeom prst="rect">
            <a:avLst/>
          </a:prstGeom>
          <a:noFill/>
        </p:spPr>
        <p:txBody>
          <a:bodyPr wrap="square" rtlCol="0">
            <a:spAutoFit/>
          </a:bodyPr>
          <a:lstStyle/>
          <a:p>
            <a:pPr algn="ctr"/>
            <a:r>
              <a:rPr lang="en-US" sz="800" i="1" dirty="0">
                <a:latin typeface="Lucida Bright" panose="02040602050505020304" pitchFamily="18" charset="0"/>
              </a:rPr>
              <a:t>Partnering with New Mexico’s communities to provide quality, sustainable school facilities for our students and educators.</a:t>
            </a:r>
            <a:endParaRPr lang="en-US" sz="800" dirty="0">
              <a:latin typeface="Lucida Bright" panose="02040602050505020304" pitchFamily="18" charset="0"/>
            </a:endParaRPr>
          </a:p>
        </p:txBody>
      </p:sp>
      <p:pic>
        <p:nvPicPr>
          <p:cNvPr id="21" name="Picture 2" descr="Zia Sun Symbol - Native American Religion Symbol, HD Png Download ,  Transparent Png Image - PNGitem">
            <a:extLst>
              <a:ext uri="{FF2B5EF4-FFF2-40B4-BE49-F238E27FC236}">
                <a16:creationId xmlns:a16="http://schemas.microsoft.com/office/drawing/2014/main" id="{5AD0B3EB-943B-087B-D3E8-315101BDFDCF}"/>
              </a:ext>
            </a:extLst>
          </p:cNvPr>
          <p:cNvPicPr>
            <a:picLocks noChangeAspect="1" noChangeArrowheads="1"/>
          </p:cNvPicPr>
          <p:nvPr userDrawn="1"/>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backgroundRemoval t="2994" b="95689" l="4651" r="95000"/>
                    </a14:imgEffect>
                  </a14:imgLayer>
                </a14:imgProps>
              </a:ext>
              <a:ext uri="{28A0092B-C50C-407E-A947-70E740481C1C}">
                <a14:useLocalDpi xmlns:a14="http://schemas.microsoft.com/office/drawing/2010/main" val="0"/>
              </a:ext>
            </a:extLst>
          </a:blip>
          <a:srcRect/>
          <a:stretch>
            <a:fillRect/>
          </a:stretch>
        </p:blipFill>
        <p:spPr bwMode="auto">
          <a:xfrm>
            <a:off x="3431911" y="5944086"/>
            <a:ext cx="365760" cy="3551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Table 22">
            <a:extLst>
              <a:ext uri="{FF2B5EF4-FFF2-40B4-BE49-F238E27FC236}">
                <a16:creationId xmlns:a16="http://schemas.microsoft.com/office/drawing/2014/main" id="{0553DABB-9C47-C2F4-6B8A-9C62AAE8A652}"/>
              </a:ext>
            </a:extLst>
          </p:cNvPr>
          <p:cNvGraphicFramePr>
            <a:graphicFrameLocks noGrp="1"/>
          </p:cNvGraphicFramePr>
          <p:nvPr userDrawn="1">
            <p:extLst/>
          </p:nvPr>
        </p:nvGraphicFramePr>
        <p:xfrm>
          <a:off x="620951" y="359246"/>
          <a:ext cx="6096000" cy="1559560"/>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val="1990561533"/>
                    </a:ext>
                  </a:extLst>
                </a:gridCol>
                <a:gridCol w="3048000">
                  <a:extLst>
                    <a:ext uri="{9D8B030D-6E8A-4147-A177-3AD203B41FA5}">
                      <a16:colId xmlns:a16="http://schemas.microsoft.com/office/drawing/2014/main" val="1858145773"/>
                    </a:ext>
                  </a:extLst>
                </a:gridCol>
              </a:tblGrid>
              <a:tr h="370840">
                <a:tc gridSpan="2">
                  <a:txBody>
                    <a:bodyPr/>
                    <a:lstStyle/>
                    <a:p>
                      <a:r>
                        <a:rPr lang="en-US" dirty="0">
                          <a:solidFill>
                            <a:schemeClr val="tx1"/>
                          </a:solidFill>
                          <a:latin typeface="Arial" panose="020B0604020202020204" pitchFamily="34" charset="0"/>
                          <a:cs typeface="Arial" panose="020B0604020202020204" pitchFamily="34" charset="0"/>
                        </a:rPr>
                        <a:t>Contact:</a:t>
                      </a:r>
                    </a:p>
                  </a:txBody>
                  <a:tcPr/>
                </a:tc>
                <a:tc hMerge="1">
                  <a:txBody>
                    <a:bodyPr/>
                    <a:lstStyle/>
                    <a:p>
                      <a:endParaRPr lang="en-US" dirty="0"/>
                    </a:p>
                  </a:txBody>
                  <a:tcPr/>
                </a:tc>
                <a:extLst>
                  <a:ext uri="{0D108BD9-81ED-4DB2-BD59-A6C34878D82A}">
                    <a16:rowId xmlns:a16="http://schemas.microsoft.com/office/drawing/2014/main" val="2305229013"/>
                  </a:ext>
                </a:extLst>
              </a:tr>
              <a:tr h="370840">
                <a:tc>
                  <a:txBody>
                    <a:bodyPr/>
                    <a:lstStyle/>
                    <a:p>
                      <a:pPr marL="0" indent="0" algn="l" eaLnBrk="1" hangingPunct="1">
                        <a:buFont typeface="Wingdings" panose="05000000000000000000" pitchFamily="2" charset="2"/>
                        <a:buNone/>
                      </a:pPr>
                      <a:r>
                        <a:rPr lang="en-US" altLang="en-US" sz="1800" kern="1200" dirty="0">
                          <a:solidFill>
                            <a:schemeClr val="tx1"/>
                          </a:solidFill>
                          <a:latin typeface="Arial" panose="020B0604020202020204" pitchFamily="34" charset="0"/>
                          <a:cs typeface="Arial" panose="020B0604020202020204" pitchFamily="34" charset="0"/>
                        </a:rPr>
                        <a:t>Martica Casias</a:t>
                      </a:r>
                    </a:p>
                    <a:p>
                      <a:pPr marL="0" indent="0" algn="l" eaLnBrk="1" hangingPunct="1">
                        <a:buFont typeface="Wingdings" panose="05000000000000000000" pitchFamily="2" charset="2"/>
                        <a:buNone/>
                      </a:pPr>
                      <a:r>
                        <a:rPr lang="en-US" altLang="en-US" sz="1800" kern="1200" dirty="0">
                          <a:solidFill>
                            <a:schemeClr val="tx1"/>
                          </a:solidFill>
                          <a:latin typeface="Arial" panose="020B0604020202020204" pitchFamily="34" charset="0"/>
                          <a:cs typeface="Arial" panose="020B0604020202020204" pitchFamily="34" charset="0"/>
                        </a:rPr>
                        <a:t>Executive Director</a:t>
                      </a:r>
                    </a:p>
                    <a:p>
                      <a:pPr marL="0" indent="0" algn="l" eaLnBrk="1" hangingPunct="1">
                        <a:buFont typeface="Wingdings" panose="05000000000000000000" pitchFamily="2" charset="2"/>
                        <a:buNone/>
                      </a:pPr>
                      <a:r>
                        <a:rPr lang="en-US" altLang="en-US" sz="1800" kern="1200" dirty="0">
                          <a:solidFill>
                            <a:schemeClr val="tx1"/>
                          </a:solidFill>
                          <a:latin typeface="Arial" panose="020B0604020202020204" pitchFamily="34" charset="0"/>
                          <a:cs typeface="Arial" panose="020B0604020202020204" pitchFamily="34" charset="0"/>
                        </a:rPr>
                        <a:t>505-468-0274</a:t>
                      </a:r>
                    </a:p>
                    <a:p>
                      <a:pPr marL="0" indent="0" algn="l" eaLnBrk="1" hangingPunct="1">
                        <a:buFont typeface="Wingdings" panose="05000000000000000000" pitchFamily="2" charset="2"/>
                        <a:buNone/>
                      </a:pPr>
                      <a:r>
                        <a:rPr lang="en-US" altLang="en-US" sz="1800" kern="1200" dirty="0">
                          <a:latin typeface="Arial" panose="020B0604020202020204" pitchFamily="34" charset="0"/>
                          <a:cs typeface="Arial" panose="020B0604020202020204" pitchFamily="34" charset="0"/>
                          <a:hlinkClick r:id="rId8"/>
                        </a:rPr>
                        <a:t>mcasias@nmpsfa.org</a:t>
                      </a:r>
                      <a:endParaRPr lang="en-US" altLang="en-US" sz="1800" b="0"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indent="0" algn="l">
                        <a:buNone/>
                      </a:pPr>
                      <a:r>
                        <a:rPr lang="en-US" altLang="en-US" sz="1800" dirty="0">
                          <a:solidFill>
                            <a:schemeClr val="tx1"/>
                          </a:solidFill>
                          <a:latin typeface="Arial" panose="020B0604020202020204" pitchFamily="34" charset="0"/>
                          <a:cs typeface="Arial" panose="020B0604020202020204" pitchFamily="34" charset="0"/>
                        </a:rPr>
                        <a:t>Ryan Parks</a:t>
                      </a:r>
                    </a:p>
                    <a:p>
                      <a:pPr marL="0" indent="0" algn="l">
                        <a:buNone/>
                      </a:pPr>
                      <a:r>
                        <a:rPr lang="en-US" altLang="en-US" sz="1800" dirty="0">
                          <a:solidFill>
                            <a:schemeClr val="tx1"/>
                          </a:solidFill>
                          <a:latin typeface="Arial" panose="020B0604020202020204" pitchFamily="34" charset="0"/>
                          <a:cs typeface="Arial" panose="020B0604020202020204" pitchFamily="34" charset="0"/>
                        </a:rPr>
                        <a:t>Deputy Director</a:t>
                      </a:r>
                    </a:p>
                    <a:p>
                      <a:pPr marL="0" indent="0" algn="l">
                        <a:buNone/>
                      </a:pPr>
                      <a:r>
                        <a:rPr lang="en-US" altLang="en-US" sz="1800" dirty="0">
                          <a:solidFill>
                            <a:schemeClr val="tx1"/>
                          </a:solidFill>
                          <a:latin typeface="Arial" panose="020B0604020202020204" pitchFamily="34" charset="0"/>
                          <a:cs typeface="Arial" panose="020B0604020202020204" pitchFamily="34" charset="0"/>
                        </a:rPr>
                        <a:t>505-227-1866</a:t>
                      </a:r>
                    </a:p>
                    <a:p>
                      <a:pPr marL="0" indent="0" algn="l">
                        <a:buNone/>
                      </a:pPr>
                      <a:r>
                        <a:rPr lang="en-US" altLang="en-US" sz="1800" dirty="0">
                          <a:latin typeface="Arial" panose="020B0604020202020204" pitchFamily="34" charset="0"/>
                          <a:cs typeface="Arial" panose="020B0604020202020204" pitchFamily="34" charset="0"/>
                          <a:hlinkClick r:id="rId9"/>
                        </a:rPr>
                        <a:t>rparks@nmpsfa.org</a:t>
                      </a:r>
                      <a:endParaRPr lang="en-US" altLang="en-US"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8986325"/>
                  </a:ext>
                </a:extLst>
              </a:tr>
            </a:tbl>
          </a:graphicData>
        </a:graphic>
      </p:graphicFrame>
      <p:sp>
        <p:nvSpPr>
          <p:cNvPr id="24" name="Rectangle 23">
            <a:extLst>
              <a:ext uri="{FF2B5EF4-FFF2-40B4-BE49-F238E27FC236}">
                <a16:creationId xmlns:a16="http://schemas.microsoft.com/office/drawing/2014/main" id="{380AC39D-E83B-A2F6-30C2-B5A11371AE60}"/>
              </a:ext>
            </a:extLst>
          </p:cNvPr>
          <p:cNvSpPr/>
          <p:nvPr userDrawn="1"/>
        </p:nvSpPr>
        <p:spPr>
          <a:xfrm>
            <a:off x="1951053" y="2038652"/>
            <a:ext cx="264694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https://www.nmpsfa.org/</a:t>
            </a:r>
          </a:p>
        </p:txBody>
      </p:sp>
      <p:sp>
        <p:nvSpPr>
          <p:cNvPr id="2" name="Title 1">
            <a:extLst>
              <a:ext uri="{FF2B5EF4-FFF2-40B4-BE49-F238E27FC236}">
                <a16:creationId xmlns:a16="http://schemas.microsoft.com/office/drawing/2014/main" id="{794DF697-7FBC-EDC3-6995-4F5E7545373D}"/>
              </a:ext>
            </a:extLst>
          </p:cNvPr>
          <p:cNvSpPr>
            <a:spLocks noGrp="1"/>
          </p:cNvSpPr>
          <p:nvPr>
            <p:ph type="title"/>
          </p:nvPr>
        </p:nvSpPr>
        <p:spPr>
          <a:xfrm>
            <a:off x="40525" y="3844350"/>
            <a:ext cx="6768237" cy="1325563"/>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2442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B79C88-2B96-4A85-93F8-71FD994E7183}" type="datetime1">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814F91-F560-4776-A886-2FF0EDEC590D}" type="slidenum">
              <a:rPr lang="en-US" smtClean="0"/>
              <a:t>‹#›</a:t>
            </a:fld>
            <a:endParaRPr lang="en-US" dirty="0"/>
          </a:p>
        </p:txBody>
      </p:sp>
    </p:spTree>
    <p:extLst>
      <p:ext uri="{BB962C8B-B14F-4D97-AF65-F5344CB8AC3E}">
        <p14:creationId xmlns:p14="http://schemas.microsoft.com/office/powerpoint/2010/main" val="422176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148736-6C64-457F-9C48-6AC355689658}" type="datetime1">
              <a:rPr lang="en-US" smtClean="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814F91-F560-4776-A886-2FF0EDEC590D}" type="slidenum">
              <a:rPr lang="en-US" smtClean="0"/>
              <a:t>‹#›</a:t>
            </a:fld>
            <a:endParaRPr lang="en-US" dirty="0"/>
          </a:p>
        </p:txBody>
      </p:sp>
    </p:spTree>
    <p:extLst>
      <p:ext uri="{BB962C8B-B14F-4D97-AF65-F5344CB8AC3E}">
        <p14:creationId xmlns:p14="http://schemas.microsoft.com/office/powerpoint/2010/main" val="114378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AEF55-94DF-433B-805B-4A9AB24149DA}" type="datetime1">
              <a:rPr lang="en-US" smtClean="0"/>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814F91-F560-4776-A886-2FF0EDEC590D}" type="slidenum">
              <a:rPr lang="en-US" smtClean="0"/>
              <a:t>‹#›</a:t>
            </a:fld>
            <a:endParaRPr lang="en-US" dirty="0"/>
          </a:p>
        </p:txBody>
      </p:sp>
    </p:spTree>
    <p:extLst>
      <p:ext uri="{BB962C8B-B14F-4D97-AF65-F5344CB8AC3E}">
        <p14:creationId xmlns:p14="http://schemas.microsoft.com/office/powerpoint/2010/main" val="2222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340BAB-173F-4101-93EF-4B5AE1312BF4}" type="datetime1">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814F91-F560-4776-A886-2FF0EDEC590D}" type="slidenum">
              <a:rPr lang="en-US" smtClean="0"/>
              <a:t>‹#›</a:t>
            </a:fld>
            <a:endParaRPr lang="en-US" dirty="0"/>
          </a:p>
        </p:txBody>
      </p:sp>
    </p:spTree>
    <p:extLst>
      <p:ext uri="{BB962C8B-B14F-4D97-AF65-F5344CB8AC3E}">
        <p14:creationId xmlns:p14="http://schemas.microsoft.com/office/powerpoint/2010/main" val="361013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91A9D2-B663-46A8-8ED1-E2F6780CEED5}" type="datetime1">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814F91-F560-4776-A886-2FF0EDEC590D}" type="slidenum">
              <a:rPr lang="en-US" smtClean="0"/>
              <a:t>‹#›</a:t>
            </a:fld>
            <a:endParaRPr lang="en-US" dirty="0"/>
          </a:p>
        </p:txBody>
      </p:sp>
    </p:spTree>
    <p:extLst>
      <p:ext uri="{BB962C8B-B14F-4D97-AF65-F5344CB8AC3E}">
        <p14:creationId xmlns:p14="http://schemas.microsoft.com/office/powerpoint/2010/main" val="223254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27936-B9BA-46D1-8C6B-28913F130C30}" type="datetime1">
              <a:rPr lang="en-US" smtClean="0"/>
              <a:t>4/4/2024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14F91-F560-4776-A886-2FF0EDEC590D}" type="slidenum">
              <a:rPr lang="en-US" smtClean="0"/>
              <a:t>‹#›</a:t>
            </a:fld>
            <a:endParaRPr lang="en-US" dirty="0"/>
          </a:p>
        </p:txBody>
      </p:sp>
    </p:spTree>
    <p:extLst>
      <p:ext uri="{BB962C8B-B14F-4D97-AF65-F5344CB8AC3E}">
        <p14:creationId xmlns:p14="http://schemas.microsoft.com/office/powerpoint/2010/main" val="75420134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2024</a:t>
            </a:r>
            <a:endParaRPr lang="en-US" dirty="0"/>
          </a:p>
        </p:txBody>
      </p:sp>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Use of Demographic Data in Analysis of School Projects </a:t>
            </a:r>
            <a:endParaRPr lang="en-US" dirty="0">
              <a:latin typeface="Century Gothic" panose="020B0502020202020204" pitchFamily="34" charset="0"/>
            </a:endParaRPr>
          </a:p>
        </p:txBody>
      </p:sp>
    </p:spTree>
    <p:extLst>
      <p:ext uri="{BB962C8B-B14F-4D97-AF65-F5344CB8AC3E}">
        <p14:creationId xmlns:p14="http://schemas.microsoft.com/office/powerpoint/2010/main" val="526853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anose="020B0502020202020204" pitchFamily="34" charset="0"/>
              </a:rPr>
              <a:t>Establishing the Baseline:</a:t>
            </a:r>
            <a:br>
              <a:rPr lang="en-US" dirty="0" smtClean="0">
                <a:latin typeface="Century Gothic" panose="020B0502020202020204" pitchFamily="34" charset="0"/>
              </a:rPr>
            </a:br>
            <a:r>
              <a:rPr lang="en-US" dirty="0" smtClean="0">
                <a:latin typeface="Century Gothic" panose="020B0502020202020204" pitchFamily="34" charset="0"/>
              </a:rPr>
              <a:t>Births (Science)  </a:t>
            </a:r>
            <a:endParaRPr lang="en-US" dirty="0">
              <a:latin typeface="Century Gothic" panose="020B0502020202020204" pitchFamily="34" charset="0"/>
            </a:endParaRPr>
          </a:p>
        </p:txBody>
      </p:sp>
      <p:sp>
        <p:nvSpPr>
          <p:cNvPr id="4" name="Content Placeholder 3"/>
          <p:cNvSpPr>
            <a:spLocks noGrp="1"/>
          </p:cNvSpPr>
          <p:nvPr>
            <p:ph sz="half" idx="4294967295"/>
          </p:nvPr>
        </p:nvSpPr>
        <p:spPr>
          <a:xfrm>
            <a:off x="748937" y="1994263"/>
            <a:ext cx="4313238" cy="3778250"/>
          </a:xfrm>
        </p:spPr>
        <p:txBody>
          <a:bodyPr>
            <a:normAutofit/>
          </a:bodyPr>
          <a:lstStyle/>
          <a:p>
            <a:r>
              <a:rPr lang="en-US" sz="1800" dirty="0" smtClean="0">
                <a:latin typeface="Century Gothic" panose="020B0502020202020204" pitchFamily="34" charset="0"/>
              </a:rPr>
              <a:t>Examines births by County</a:t>
            </a:r>
          </a:p>
          <a:p>
            <a:pPr marL="0" indent="0">
              <a:buNone/>
            </a:pPr>
            <a:endParaRPr lang="en-US" sz="1800" dirty="0" smtClean="0">
              <a:latin typeface="Century Gothic" panose="020B0502020202020204" pitchFamily="34" charset="0"/>
            </a:endParaRPr>
          </a:p>
          <a:p>
            <a:r>
              <a:rPr lang="en-US" sz="1800" dirty="0" smtClean="0">
                <a:latin typeface="Century Gothic" panose="020B0502020202020204" pitchFamily="34" charset="0"/>
              </a:rPr>
              <a:t>Compares births to kindergarten enrollment five years later</a:t>
            </a:r>
          </a:p>
          <a:p>
            <a:pPr marL="0" indent="0">
              <a:buNone/>
            </a:pPr>
            <a:endParaRPr lang="en-US" sz="1800" dirty="0" smtClean="0">
              <a:latin typeface="Century Gothic" panose="020B0502020202020204" pitchFamily="34" charset="0"/>
            </a:endParaRPr>
          </a:p>
          <a:p>
            <a:r>
              <a:rPr lang="en-US" sz="1800" dirty="0" smtClean="0">
                <a:latin typeface="Century Gothic" panose="020B0502020202020204" pitchFamily="34" charset="0"/>
              </a:rPr>
              <a:t>Establishes trend data we use to project kindergarten enrollment</a:t>
            </a:r>
          </a:p>
          <a:p>
            <a:pPr marL="0" indent="0">
              <a:buNone/>
            </a:pPr>
            <a:endParaRPr lang="en-US" sz="1800" dirty="0" smtClean="0">
              <a:latin typeface="Century Gothic" panose="020B0502020202020204" pitchFamily="34" charset="0"/>
            </a:endParaRPr>
          </a:p>
          <a:p>
            <a:r>
              <a:rPr lang="en-US" sz="1800" dirty="0" smtClean="0">
                <a:latin typeface="Century Gothic" panose="020B0502020202020204" pitchFamily="34" charset="0"/>
              </a:rPr>
              <a:t>Data collected based on mother’s address from NM Department of Health</a:t>
            </a:r>
          </a:p>
          <a:p>
            <a:endParaRPr lang="en-US" sz="1800" dirty="0">
              <a:latin typeface="Century Gothic" panose="020B0502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39848960"/>
              </p:ext>
            </p:extLst>
          </p:nvPr>
        </p:nvGraphicFramePr>
        <p:xfrm>
          <a:off x="6583681" y="2146474"/>
          <a:ext cx="4850304" cy="3473828"/>
        </p:xfrm>
        <a:graphic>
          <a:graphicData uri="http://schemas.openxmlformats.org/presentationml/2006/ole">
            <mc:AlternateContent xmlns:mc="http://schemas.openxmlformats.org/markup-compatibility/2006">
              <mc:Choice xmlns:v="urn:schemas-microsoft-com:vml" Requires="v">
                <p:oleObj spid="_x0000_s1190" name="Worksheet" r:id="rId4" imgW="3248062" imgH="1943100" progId="Excel.Sheet.12">
                  <p:embed/>
                </p:oleObj>
              </mc:Choice>
              <mc:Fallback>
                <p:oleObj name="Worksheet" r:id="rId4" imgW="3248062" imgH="1943100" progId="Excel.Sheet.12">
                  <p:embed/>
                  <p:pic>
                    <p:nvPicPr>
                      <p:cNvPr id="0" name=""/>
                      <p:cNvPicPr/>
                      <p:nvPr/>
                    </p:nvPicPr>
                    <p:blipFill>
                      <a:blip r:embed="rId5"/>
                      <a:stretch>
                        <a:fillRect/>
                      </a:stretch>
                    </p:blipFill>
                    <p:spPr>
                      <a:xfrm>
                        <a:off x="6583681" y="2146474"/>
                        <a:ext cx="4850304" cy="3473828"/>
                      </a:xfrm>
                      <a:prstGeom prst="rect">
                        <a:avLst/>
                      </a:prstGeom>
                    </p:spPr>
                  </p:pic>
                </p:oleObj>
              </mc:Fallback>
            </mc:AlternateContent>
          </a:graphicData>
        </a:graphic>
      </p:graphicFrame>
    </p:spTree>
    <p:extLst>
      <p:ext uri="{BB962C8B-B14F-4D97-AF65-F5344CB8AC3E}">
        <p14:creationId xmlns:p14="http://schemas.microsoft.com/office/powerpoint/2010/main" val="171215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anose="020B0502020202020204" pitchFamily="34" charset="0"/>
              </a:rPr>
              <a:t>Establishing the Baseline:</a:t>
            </a:r>
            <a:br>
              <a:rPr lang="en-US" dirty="0" smtClean="0">
                <a:latin typeface="Century Gothic" panose="020B0502020202020204" pitchFamily="34" charset="0"/>
              </a:rPr>
            </a:br>
            <a:r>
              <a:rPr lang="en-US" dirty="0" smtClean="0">
                <a:latin typeface="Century Gothic" panose="020B0502020202020204" pitchFamily="34" charset="0"/>
              </a:rPr>
              <a:t>Historic Enrollment (Science)</a:t>
            </a:r>
            <a:endParaRPr lang="en-US" dirty="0">
              <a:latin typeface="Century Gothic" panose="020B0502020202020204" pitchFamily="34" charset="0"/>
            </a:endParaRPr>
          </a:p>
        </p:txBody>
      </p:sp>
      <p:sp>
        <p:nvSpPr>
          <p:cNvPr id="3" name="Content Placeholder 2"/>
          <p:cNvSpPr>
            <a:spLocks noGrp="1"/>
          </p:cNvSpPr>
          <p:nvPr>
            <p:ph sz="half" idx="4294967295"/>
          </p:nvPr>
        </p:nvSpPr>
        <p:spPr>
          <a:xfrm>
            <a:off x="357052" y="1820863"/>
            <a:ext cx="4313238" cy="3778250"/>
          </a:xfrm>
        </p:spPr>
        <p:txBody>
          <a:bodyPr>
            <a:normAutofit/>
          </a:bodyPr>
          <a:lstStyle/>
          <a:p>
            <a:r>
              <a:rPr lang="en-US" sz="1800" dirty="0" smtClean="0">
                <a:latin typeface="Century Gothic" panose="020B0502020202020204" pitchFamily="34" charset="0"/>
              </a:rPr>
              <a:t>Examines trends on both district level, school level, and grade level</a:t>
            </a:r>
          </a:p>
          <a:p>
            <a:pPr marL="0" indent="0">
              <a:buNone/>
            </a:pPr>
            <a:endParaRPr lang="en-US" sz="1800" dirty="0" smtClean="0">
              <a:latin typeface="Century Gothic" panose="020B0502020202020204" pitchFamily="34" charset="0"/>
            </a:endParaRPr>
          </a:p>
          <a:p>
            <a:r>
              <a:rPr lang="en-US" sz="1800" dirty="0" smtClean="0">
                <a:latin typeface="Century Gothic" panose="020B0502020202020204" pitchFamily="34" charset="0"/>
              </a:rPr>
              <a:t>Reviews enrollment from one year to the next in order to establish trends</a:t>
            </a:r>
          </a:p>
          <a:p>
            <a:pPr marL="0" indent="0">
              <a:buNone/>
            </a:pPr>
            <a:endParaRPr lang="en-US" sz="1800" dirty="0" smtClean="0">
              <a:latin typeface="Century Gothic" panose="020B0502020202020204" pitchFamily="34" charset="0"/>
            </a:endParaRPr>
          </a:p>
          <a:p>
            <a:r>
              <a:rPr lang="en-US" sz="1800" dirty="0" smtClean="0">
                <a:latin typeface="Century Gothic" panose="020B0502020202020204" pitchFamily="34" charset="0"/>
              </a:rPr>
              <a:t>Data is useful for our enrollment projection model called “Cohort Survival Projection”</a:t>
            </a:r>
            <a:endParaRPr lang="en-US" sz="1800" dirty="0">
              <a:latin typeface="Century Gothic" panose="020B0502020202020204" pitchFamily="34" charset="0"/>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3430011178"/>
              </p:ext>
            </p:extLst>
          </p:nvPr>
        </p:nvGraphicFramePr>
        <p:xfrm>
          <a:off x="5055916" y="1820863"/>
          <a:ext cx="6935787" cy="377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600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Cohort Survival Model (Science)</a:t>
            </a:r>
            <a:endParaRPr lang="en-US" dirty="0">
              <a:latin typeface="+mn-lt"/>
            </a:endParaRPr>
          </a:p>
        </p:txBody>
      </p:sp>
      <p:sp>
        <p:nvSpPr>
          <p:cNvPr id="3" name="Slide Number Placeholder 2"/>
          <p:cNvSpPr>
            <a:spLocks noGrp="1"/>
          </p:cNvSpPr>
          <p:nvPr>
            <p:ph type="sldNum" sz="quarter" idx="12"/>
          </p:nvPr>
        </p:nvSpPr>
        <p:spPr/>
        <p:txBody>
          <a:bodyPr/>
          <a:lstStyle/>
          <a:p>
            <a:fld id="{19814F91-F560-4776-A886-2FF0EDEC590D}" type="slidenum">
              <a:rPr lang="en-US" smtClean="0"/>
              <a:pPr/>
              <a:t>12</a:t>
            </a:fld>
            <a:endParaRPr lang="en-US" dirty="0"/>
          </a:p>
        </p:txBody>
      </p:sp>
      <p:sp>
        <p:nvSpPr>
          <p:cNvPr id="4" name="Content Placeholder 3"/>
          <p:cNvSpPr>
            <a:spLocks noGrp="1"/>
          </p:cNvSpPr>
          <p:nvPr>
            <p:ph sz="quarter" idx="13"/>
          </p:nvPr>
        </p:nvSpPr>
        <p:spPr>
          <a:xfrm>
            <a:off x="471488" y="1494195"/>
            <a:ext cx="7374935" cy="4587875"/>
          </a:xfrm>
        </p:spPr>
        <p:txBody>
          <a:bodyPr/>
          <a:lstStyle/>
          <a:p>
            <a:r>
              <a:rPr lang="en-US" dirty="0" smtClean="0">
                <a:latin typeface="+mn-lt"/>
              </a:rPr>
              <a:t>Basic premise is that historic trends will influence future enrollment</a:t>
            </a:r>
          </a:p>
          <a:p>
            <a:pPr marL="0" indent="0">
              <a:buNone/>
            </a:pPr>
            <a:endParaRPr lang="en-US" dirty="0" smtClean="0">
              <a:latin typeface="+mn-lt"/>
            </a:endParaRPr>
          </a:p>
          <a:p>
            <a:pPr lvl="1"/>
            <a:r>
              <a:rPr lang="en-US" sz="1600" dirty="0" smtClean="0">
                <a:latin typeface="+mn-lt"/>
              </a:rPr>
              <a:t>Examines each grade level in a school and the number of students who progress from one grade level to the next the following year in a school and district. </a:t>
            </a:r>
          </a:p>
          <a:p>
            <a:pPr marL="457200" lvl="1" indent="0">
              <a:buNone/>
            </a:pPr>
            <a:endParaRPr lang="en-US" sz="1600" dirty="0" smtClean="0">
              <a:latin typeface="+mn-lt"/>
            </a:endParaRPr>
          </a:p>
          <a:p>
            <a:pPr lvl="1"/>
            <a:r>
              <a:rPr lang="en-US" sz="1600" dirty="0" smtClean="0">
                <a:latin typeface="+mn-lt"/>
              </a:rPr>
              <a:t>Progression leads to “survival rates”, which are used as multipliers to project future trends</a:t>
            </a:r>
          </a:p>
          <a:p>
            <a:pPr marL="457200" lvl="1" indent="0">
              <a:buNone/>
            </a:pPr>
            <a:endParaRPr lang="en-US" sz="1600" dirty="0" smtClean="0">
              <a:latin typeface="+mn-lt"/>
            </a:endParaRPr>
          </a:p>
          <a:p>
            <a:pPr lvl="1"/>
            <a:r>
              <a:rPr lang="en-US" sz="1600" dirty="0" smtClean="0">
                <a:latin typeface="+mn-lt"/>
              </a:rPr>
              <a:t>Establishes a baseline projection. Adjustment of the cohort rates may be necessary if district or school is experiencing rapid change</a:t>
            </a:r>
            <a:endParaRPr lang="en-US" sz="1600" dirty="0">
              <a:latin typeface="+mn-lt"/>
            </a:endParaRPr>
          </a:p>
        </p:txBody>
      </p:sp>
    </p:spTree>
    <p:extLst>
      <p:ext uri="{BB962C8B-B14F-4D97-AF65-F5344CB8AC3E}">
        <p14:creationId xmlns:p14="http://schemas.microsoft.com/office/powerpoint/2010/main" val="360038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anose="020B0502020202020204" pitchFamily="34" charset="0"/>
              </a:rPr>
              <a:t>Establishing the Baseline:</a:t>
            </a:r>
            <a:br>
              <a:rPr lang="en-US" dirty="0" smtClean="0">
                <a:latin typeface="Century Gothic" panose="020B0502020202020204" pitchFamily="34" charset="0"/>
              </a:rPr>
            </a:br>
            <a:r>
              <a:rPr lang="en-US" dirty="0" smtClean="0">
                <a:latin typeface="Century Gothic" panose="020B0502020202020204" pitchFamily="34" charset="0"/>
              </a:rPr>
              <a:t>Cohort Survival Method (Science)</a:t>
            </a:r>
            <a:endParaRPr lang="en-US" dirty="0">
              <a:latin typeface="Century Gothic" panose="020B0502020202020204" pitchFamily="34" charset="0"/>
            </a:endParaRPr>
          </a:p>
        </p:txBody>
      </p:sp>
      <p:sp>
        <p:nvSpPr>
          <p:cNvPr id="4" name="Content Placeholder 3"/>
          <p:cNvSpPr>
            <a:spLocks noGrp="1"/>
          </p:cNvSpPr>
          <p:nvPr>
            <p:ph sz="half" idx="4294967295"/>
          </p:nvPr>
        </p:nvSpPr>
        <p:spPr>
          <a:xfrm>
            <a:off x="471487" y="1819064"/>
            <a:ext cx="4343400" cy="3756025"/>
          </a:xfrm>
        </p:spPr>
        <p:txBody>
          <a:bodyPr>
            <a:normAutofit/>
          </a:bodyPr>
          <a:lstStyle/>
          <a:p>
            <a:r>
              <a:rPr lang="en-US" sz="1600" dirty="0" smtClean="0">
                <a:latin typeface="Century Gothic" panose="020B0502020202020204" pitchFamily="34" charset="0"/>
              </a:rPr>
              <a:t>Primary method to project school enrollment </a:t>
            </a:r>
          </a:p>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Treats grades as “cohorts” and monitors them as they progress over school years</a:t>
            </a:r>
          </a:p>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Establishes a “survival ratio” for each grade level to use as a multiplier to project enrollment</a:t>
            </a:r>
          </a:p>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100 second graders in a school become 105 third graders – survival ratio = 1.05</a:t>
            </a:r>
            <a:endParaRPr lang="en-US" sz="1600" dirty="0">
              <a:latin typeface="Century Gothic" panose="020B0502020202020204" pitchFamily="34" charset="0"/>
            </a:endParaRPr>
          </a:p>
        </p:txBody>
      </p:sp>
      <p:sp>
        <p:nvSpPr>
          <p:cNvPr id="11" name="Content Placeholder 3"/>
          <p:cNvSpPr>
            <a:spLocks noGrp="1"/>
          </p:cNvSpPr>
          <p:nvPr>
            <p:ph sz="half" idx="4294967295"/>
          </p:nvPr>
        </p:nvSpPr>
        <p:spPr>
          <a:xfrm>
            <a:off x="5610479" y="4897080"/>
            <a:ext cx="6089395" cy="989370"/>
          </a:xfrm>
        </p:spPr>
        <p:txBody>
          <a:bodyPr>
            <a:normAutofit fontScale="92500"/>
          </a:bodyPr>
          <a:lstStyle/>
          <a:p>
            <a:r>
              <a:rPr lang="en-US" sz="1600" dirty="0" smtClean="0">
                <a:latin typeface="Century Gothic" panose="020B0502020202020204" pitchFamily="34" charset="0"/>
              </a:rPr>
              <a:t>Chart tells us historically, 1</a:t>
            </a:r>
            <a:r>
              <a:rPr lang="en-US" sz="1600" baseline="30000" dirty="0" smtClean="0">
                <a:latin typeface="Century Gothic" panose="020B0502020202020204" pitchFamily="34" charset="0"/>
              </a:rPr>
              <a:t>st</a:t>
            </a:r>
            <a:r>
              <a:rPr lang="en-US" sz="1600" dirty="0" smtClean="0">
                <a:latin typeface="Century Gothic" panose="020B0502020202020204" pitchFamily="34" charset="0"/>
              </a:rPr>
              <a:t> gains students from Kindergarten</a:t>
            </a:r>
          </a:p>
          <a:p>
            <a:r>
              <a:rPr lang="en-US" sz="1600" dirty="0" smtClean="0">
                <a:latin typeface="Century Gothic" panose="020B0502020202020204" pitchFamily="34" charset="0"/>
              </a:rPr>
              <a:t>Survival ratios, on average of 1.1, suggest stability to growth over the next five years</a:t>
            </a:r>
          </a:p>
        </p:txBody>
      </p:sp>
      <p:graphicFrame>
        <p:nvGraphicFramePr>
          <p:cNvPr id="9" name="Object 8"/>
          <p:cNvGraphicFramePr>
            <a:graphicFrameLocks noChangeAspect="1"/>
          </p:cNvGraphicFramePr>
          <p:nvPr>
            <p:extLst>
              <p:ext uri="{D42A27DB-BD31-4B8C-83A1-F6EECF244321}">
                <p14:modId xmlns:p14="http://schemas.microsoft.com/office/powerpoint/2010/main" val="110190891"/>
              </p:ext>
            </p:extLst>
          </p:nvPr>
        </p:nvGraphicFramePr>
        <p:xfrm>
          <a:off x="5610479" y="1819064"/>
          <a:ext cx="6217971" cy="2655592"/>
        </p:xfrm>
        <a:graphic>
          <a:graphicData uri="http://schemas.openxmlformats.org/presentationml/2006/ole">
            <mc:AlternateContent xmlns:mc="http://schemas.openxmlformats.org/markup-compatibility/2006">
              <mc:Choice xmlns:v="urn:schemas-microsoft-com:vml" Requires="v">
                <p:oleObj spid="_x0000_s2208" name="Worksheet" r:id="rId4" imgW="4572000" imgH="1952625" progId="Excel.Sheet.12">
                  <p:embed/>
                </p:oleObj>
              </mc:Choice>
              <mc:Fallback>
                <p:oleObj name="Worksheet" r:id="rId4" imgW="4572000" imgH="1952625" progId="Excel.Sheet.12">
                  <p:embed/>
                  <p:pic>
                    <p:nvPicPr>
                      <p:cNvPr id="0" name=""/>
                      <p:cNvPicPr/>
                      <p:nvPr/>
                    </p:nvPicPr>
                    <p:blipFill>
                      <a:blip r:embed="rId5"/>
                      <a:stretch>
                        <a:fillRect/>
                      </a:stretch>
                    </p:blipFill>
                    <p:spPr>
                      <a:xfrm>
                        <a:off x="5610479" y="1819064"/>
                        <a:ext cx="6217971" cy="2655592"/>
                      </a:xfrm>
                      <a:prstGeom prst="rect">
                        <a:avLst/>
                      </a:prstGeom>
                    </p:spPr>
                  </p:pic>
                </p:oleObj>
              </mc:Fallback>
            </mc:AlternateContent>
          </a:graphicData>
        </a:graphic>
      </p:graphicFrame>
    </p:spTree>
    <p:extLst>
      <p:ext uri="{BB962C8B-B14F-4D97-AF65-F5344CB8AC3E}">
        <p14:creationId xmlns:p14="http://schemas.microsoft.com/office/powerpoint/2010/main" val="37077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70" y="171625"/>
            <a:ext cx="11228387" cy="724619"/>
          </a:xfrm>
        </p:spPr>
        <p:txBody>
          <a:bodyPr>
            <a:normAutofit fontScale="90000"/>
          </a:bodyPr>
          <a:lstStyle/>
          <a:p>
            <a:pPr algn="ctr"/>
            <a:r>
              <a:rPr lang="en-US" dirty="0" smtClean="0">
                <a:latin typeface="Century Gothic" panose="020B0502020202020204" pitchFamily="34" charset="0"/>
              </a:rPr>
              <a:t>Enrollment Projections: </a:t>
            </a:r>
            <a:br>
              <a:rPr lang="en-US" dirty="0" smtClean="0">
                <a:latin typeface="Century Gothic" panose="020B0502020202020204" pitchFamily="34" charset="0"/>
              </a:rPr>
            </a:br>
            <a:r>
              <a:rPr lang="en-US" dirty="0" smtClean="0">
                <a:latin typeface="Century Gothic" panose="020B0502020202020204" pitchFamily="34" charset="0"/>
              </a:rPr>
              <a:t>Art</a:t>
            </a:r>
            <a:endParaRPr lang="en-US" dirty="0">
              <a:latin typeface="Century Gothic" panose="020B0502020202020204" pitchFamily="34" charset="0"/>
            </a:endParaRPr>
          </a:p>
        </p:txBody>
      </p:sp>
      <p:sp>
        <p:nvSpPr>
          <p:cNvPr id="6" name="Content Placeholder 5"/>
          <p:cNvSpPr>
            <a:spLocks noGrp="1"/>
          </p:cNvSpPr>
          <p:nvPr>
            <p:ph sz="half" idx="4294967295"/>
          </p:nvPr>
        </p:nvSpPr>
        <p:spPr>
          <a:xfrm>
            <a:off x="949234" y="1637211"/>
            <a:ext cx="4502332" cy="3999639"/>
          </a:xfrm>
        </p:spPr>
        <p:txBody>
          <a:bodyPr>
            <a:normAutofit lnSpcReduction="10000"/>
          </a:bodyPr>
          <a:lstStyle/>
          <a:p>
            <a:r>
              <a:rPr lang="en-US" sz="1800" dirty="0" smtClean="0">
                <a:latin typeface="Century Gothic" panose="020B0502020202020204" pitchFamily="34" charset="0"/>
              </a:rPr>
              <a:t>Examination of Other Variables:</a:t>
            </a:r>
          </a:p>
          <a:p>
            <a:pPr lvl="1"/>
            <a:r>
              <a:rPr lang="en-US" sz="1800" dirty="0" smtClean="0">
                <a:latin typeface="Century Gothic" panose="020B0502020202020204" pitchFamily="34" charset="0"/>
              </a:rPr>
              <a:t>Development</a:t>
            </a:r>
          </a:p>
          <a:p>
            <a:pPr marL="457200" lvl="1" indent="0">
              <a:buNone/>
            </a:pPr>
            <a:endParaRPr lang="en-US" sz="1800" dirty="0" smtClean="0">
              <a:latin typeface="Century Gothic" panose="020B0502020202020204" pitchFamily="34" charset="0"/>
            </a:endParaRPr>
          </a:p>
          <a:p>
            <a:pPr lvl="1"/>
            <a:r>
              <a:rPr lang="en-US" sz="1800" dirty="0" smtClean="0">
                <a:latin typeface="Century Gothic" panose="020B0502020202020204" pitchFamily="34" charset="0"/>
              </a:rPr>
              <a:t>Attendance Boundary Adjustment</a:t>
            </a:r>
          </a:p>
          <a:p>
            <a:pPr marL="457200" lvl="1" indent="0">
              <a:buNone/>
            </a:pPr>
            <a:endParaRPr lang="en-US" sz="1800" dirty="0" smtClean="0">
              <a:latin typeface="Century Gothic" panose="020B0502020202020204" pitchFamily="34" charset="0"/>
            </a:endParaRPr>
          </a:p>
          <a:p>
            <a:pPr lvl="1"/>
            <a:r>
              <a:rPr lang="en-US" sz="1800" dirty="0" smtClean="0">
                <a:latin typeface="Century Gothic" panose="020B0502020202020204" pitchFamily="34" charset="0"/>
              </a:rPr>
              <a:t>Migration Patterns</a:t>
            </a:r>
          </a:p>
          <a:p>
            <a:pPr marL="457200" lvl="1" indent="0">
              <a:buNone/>
            </a:pPr>
            <a:endParaRPr lang="en-US" sz="1800" dirty="0" smtClean="0">
              <a:latin typeface="Century Gothic" panose="020B0502020202020204" pitchFamily="34" charset="0"/>
            </a:endParaRPr>
          </a:p>
          <a:p>
            <a:pPr lvl="1"/>
            <a:r>
              <a:rPr lang="en-US" sz="1800" dirty="0" smtClean="0">
                <a:latin typeface="Century Gothic" panose="020B0502020202020204" pitchFamily="34" charset="0"/>
              </a:rPr>
              <a:t>School Capacity</a:t>
            </a:r>
          </a:p>
          <a:p>
            <a:pPr marL="457200" lvl="1" indent="0">
              <a:buNone/>
            </a:pPr>
            <a:endParaRPr lang="en-US" sz="1800" dirty="0" smtClean="0">
              <a:latin typeface="Century Gothic" panose="020B0502020202020204" pitchFamily="34" charset="0"/>
            </a:endParaRPr>
          </a:p>
          <a:p>
            <a:pPr lvl="1"/>
            <a:r>
              <a:rPr lang="en-US" sz="1800" dirty="0" smtClean="0">
                <a:latin typeface="Century Gothic" panose="020B0502020202020204" pitchFamily="34" charset="0"/>
              </a:rPr>
              <a:t>General economic conditions</a:t>
            </a:r>
          </a:p>
          <a:p>
            <a:pPr marL="457200" lvl="1" indent="0">
              <a:buNone/>
            </a:pPr>
            <a:endParaRPr lang="en-US" sz="1800" dirty="0" smtClean="0">
              <a:latin typeface="Century Gothic" panose="020B0502020202020204" pitchFamily="34" charset="0"/>
            </a:endParaRPr>
          </a:p>
          <a:p>
            <a:r>
              <a:rPr lang="en-US" sz="1800" dirty="0" smtClean="0">
                <a:latin typeface="Century Gothic" panose="020B0502020202020204" pitchFamily="34" charset="0"/>
              </a:rPr>
              <a:t>Leads to Adjustment in cohort survival rates</a:t>
            </a:r>
            <a:endParaRPr lang="en-US" sz="1800" dirty="0">
              <a:latin typeface="Century Gothic" panose="020B0502020202020204" pitchFamily="34" charset="0"/>
            </a:endParaRPr>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758190516"/>
              </p:ext>
            </p:extLst>
          </p:nvPr>
        </p:nvGraphicFramePr>
        <p:xfrm>
          <a:off x="5451566" y="1747905"/>
          <a:ext cx="6470650" cy="377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225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anose="020B0502020202020204" pitchFamily="34" charset="0"/>
              </a:rPr>
              <a:t>Enrollment Projections:</a:t>
            </a:r>
            <a:br>
              <a:rPr lang="en-US" dirty="0" smtClean="0">
                <a:latin typeface="Century Gothic" panose="020B0502020202020204" pitchFamily="34" charset="0"/>
              </a:rPr>
            </a:br>
            <a:r>
              <a:rPr lang="en-US" dirty="0" smtClean="0">
                <a:latin typeface="Century Gothic" panose="020B0502020202020204" pitchFamily="34" charset="0"/>
              </a:rPr>
              <a:t>Art</a:t>
            </a:r>
            <a:endParaRPr lang="en-US" dirty="0">
              <a:latin typeface="Century Gothic" panose="020B0502020202020204" pitchFamily="34" charset="0"/>
            </a:endParaRPr>
          </a:p>
        </p:txBody>
      </p:sp>
      <p:sp>
        <p:nvSpPr>
          <p:cNvPr id="3" name="Content Placeholder 2"/>
          <p:cNvSpPr>
            <a:spLocks noGrp="1"/>
          </p:cNvSpPr>
          <p:nvPr>
            <p:ph idx="4294967295"/>
          </p:nvPr>
        </p:nvSpPr>
        <p:spPr>
          <a:xfrm>
            <a:off x="1412966" y="1649185"/>
            <a:ext cx="8915400" cy="4185558"/>
          </a:xfrm>
        </p:spPr>
        <p:txBody>
          <a:bodyPr>
            <a:normAutofit fontScale="92500" lnSpcReduction="10000"/>
          </a:bodyPr>
          <a:lstStyle/>
          <a:p>
            <a:r>
              <a:rPr lang="en-US" sz="2000" dirty="0" smtClean="0">
                <a:latin typeface="Century Gothic" panose="020B0502020202020204" pitchFamily="34" charset="0"/>
              </a:rPr>
              <a:t>Resources:</a:t>
            </a:r>
          </a:p>
          <a:p>
            <a:pPr lvl="1"/>
            <a:r>
              <a:rPr lang="en-US" sz="2000" dirty="0" smtClean="0">
                <a:latin typeface="Century Gothic" panose="020B0502020202020204" pitchFamily="34" charset="0"/>
              </a:rPr>
              <a:t>School District Facilities Master Plan</a:t>
            </a:r>
          </a:p>
          <a:p>
            <a:pPr marL="457200" lvl="1" indent="0">
              <a:buNone/>
            </a:pPr>
            <a:endParaRPr lang="en-US" sz="2000" dirty="0" smtClean="0">
              <a:latin typeface="Century Gothic" panose="020B0502020202020204" pitchFamily="34" charset="0"/>
            </a:endParaRPr>
          </a:p>
          <a:p>
            <a:pPr lvl="1"/>
            <a:r>
              <a:rPr lang="en-US" sz="2000" dirty="0" smtClean="0">
                <a:latin typeface="Century Gothic" panose="020B0502020202020204" pitchFamily="34" charset="0"/>
              </a:rPr>
              <a:t>UNM Geospatial and Population Studies</a:t>
            </a:r>
          </a:p>
          <a:p>
            <a:pPr marL="457200" lvl="1" indent="0">
              <a:buNone/>
            </a:pPr>
            <a:endParaRPr lang="en-US" sz="2000" dirty="0" smtClean="0">
              <a:latin typeface="Century Gothic" panose="020B0502020202020204" pitchFamily="34" charset="0"/>
            </a:endParaRPr>
          </a:p>
          <a:p>
            <a:pPr lvl="1"/>
            <a:r>
              <a:rPr lang="en-US" sz="2000" dirty="0" smtClean="0">
                <a:latin typeface="Century Gothic" panose="020B0502020202020204" pitchFamily="34" charset="0"/>
              </a:rPr>
              <a:t>US Census Bureau/American Community Survey</a:t>
            </a:r>
          </a:p>
          <a:p>
            <a:pPr marL="457200" lvl="1" indent="0">
              <a:buNone/>
            </a:pPr>
            <a:endParaRPr lang="en-US" sz="2000" dirty="0" smtClean="0">
              <a:latin typeface="Century Gothic" panose="020B0502020202020204" pitchFamily="34" charset="0"/>
            </a:endParaRPr>
          </a:p>
          <a:p>
            <a:pPr lvl="1"/>
            <a:r>
              <a:rPr lang="en-US" sz="2000" dirty="0" smtClean="0">
                <a:latin typeface="Century Gothic" panose="020B0502020202020204" pitchFamily="34" charset="0"/>
              </a:rPr>
              <a:t>Office of Economic Adjustment (Department of Defense)</a:t>
            </a:r>
          </a:p>
          <a:p>
            <a:pPr marL="457200" lvl="1" indent="0">
              <a:buNone/>
            </a:pPr>
            <a:endParaRPr lang="en-US" sz="2000" dirty="0" smtClean="0">
              <a:latin typeface="Century Gothic" panose="020B0502020202020204" pitchFamily="34" charset="0"/>
            </a:endParaRPr>
          </a:p>
          <a:p>
            <a:pPr lvl="1"/>
            <a:r>
              <a:rPr lang="en-US" sz="2000" dirty="0" smtClean="0">
                <a:latin typeface="Century Gothic" panose="020B0502020202020204" pitchFamily="34" charset="0"/>
              </a:rPr>
              <a:t>Municipal/County/Tribal/Regional Planning Departments</a:t>
            </a:r>
          </a:p>
          <a:p>
            <a:pPr marL="457200" lvl="1" indent="0">
              <a:buNone/>
            </a:pPr>
            <a:endParaRPr lang="en-US" sz="2000" dirty="0" smtClean="0">
              <a:latin typeface="Century Gothic" panose="020B0502020202020204" pitchFamily="34" charset="0"/>
            </a:endParaRPr>
          </a:p>
          <a:p>
            <a:pPr lvl="1"/>
            <a:r>
              <a:rPr lang="en-US" sz="2000" dirty="0" smtClean="0">
                <a:latin typeface="Century Gothic" panose="020B0502020202020204" pitchFamily="34" charset="0"/>
              </a:rPr>
              <a:t>NM Public Education Department</a:t>
            </a:r>
          </a:p>
          <a:p>
            <a:pPr marL="457200" lvl="1" indent="0">
              <a:buNone/>
            </a:pPr>
            <a:endParaRPr lang="en-US" sz="2000" dirty="0" smtClean="0">
              <a:latin typeface="Century Gothic" panose="020B0502020202020204" pitchFamily="34" charset="0"/>
            </a:endParaRPr>
          </a:p>
          <a:p>
            <a:pPr lvl="1"/>
            <a:r>
              <a:rPr lang="en-US" sz="2000" dirty="0" smtClean="0">
                <a:latin typeface="Century Gothic" panose="020B0502020202020204" pitchFamily="34" charset="0"/>
              </a:rPr>
              <a:t>NM Department of Health/Vital Statistics </a:t>
            </a:r>
          </a:p>
          <a:p>
            <a:pPr lvl="1"/>
            <a:endParaRPr lang="en-US" sz="2000" dirty="0">
              <a:latin typeface="Century Gothic" panose="020B0502020202020204" pitchFamily="34" charset="0"/>
            </a:endParaRPr>
          </a:p>
        </p:txBody>
      </p:sp>
    </p:spTree>
    <p:extLst>
      <p:ext uri="{BB962C8B-B14F-4D97-AF65-F5344CB8AC3E}">
        <p14:creationId xmlns:p14="http://schemas.microsoft.com/office/powerpoint/2010/main" val="216666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entury Gothic" panose="020B0502020202020204" pitchFamily="34" charset="0"/>
              </a:rPr>
              <a:t>Challenges in Enrollment Analysis</a:t>
            </a:r>
            <a:r>
              <a:rPr lang="en-US" sz="3200" dirty="0">
                <a:latin typeface="Century Gothic" panose="020B0502020202020204" pitchFamily="34" charset="0"/>
              </a:rPr>
              <a:t> </a:t>
            </a:r>
            <a:r>
              <a:rPr lang="en-US" sz="3200" dirty="0" smtClean="0">
                <a:latin typeface="Century Gothic" panose="020B0502020202020204" pitchFamily="34" charset="0"/>
              </a:rPr>
              <a:t>and Projection </a:t>
            </a:r>
            <a:endParaRPr lang="en-US" sz="3200" dirty="0">
              <a:latin typeface="Century Gothic" panose="020B0502020202020204" pitchFamily="34" charset="0"/>
            </a:endParaRPr>
          </a:p>
        </p:txBody>
      </p:sp>
      <p:sp>
        <p:nvSpPr>
          <p:cNvPr id="3" name="Content Placeholder 2"/>
          <p:cNvSpPr>
            <a:spLocks noGrp="1"/>
          </p:cNvSpPr>
          <p:nvPr>
            <p:ph idx="4294967295"/>
          </p:nvPr>
        </p:nvSpPr>
        <p:spPr>
          <a:xfrm>
            <a:off x="636950" y="1647949"/>
            <a:ext cx="4743994" cy="4633912"/>
          </a:xfrm>
        </p:spPr>
        <p:txBody>
          <a:bodyPr>
            <a:noAutofit/>
          </a:bodyPr>
          <a:lstStyle/>
          <a:p>
            <a:r>
              <a:rPr lang="en-US" sz="1600" dirty="0" smtClean="0">
                <a:latin typeface="Century Gothic" panose="020B0502020202020204" pitchFamily="34" charset="0"/>
              </a:rPr>
              <a:t>Projections may not come to fruition – requires monitoring at various steps of the planning process – don’t want to overbuild/under build</a:t>
            </a:r>
          </a:p>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Other school entities – private/BIE/charters could impact projections and capacity/utilization</a:t>
            </a:r>
          </a:p>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Large employer may leave, arrive, change (i.e. military base may add a mission)</a:t>
            </a:r>
          </a:p>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Housing may or may not always translate into kids – </a:t>
            </a:r>
            <a:r>
              <a:rPr lang="en-US" sz="1600" smtClean="0">
                <a:latin typeface="Century Gothic" panose="020B0502020202020204" pitchFamily="34" charset="0"/>
              </a:rPr>
              <a:t>Student yield ratio</a:t>
            </a:r>
            <a:endParaRPr lang="en-US" sz="1600" dirty="0" smtClean="0">
              <a:latin typeface="Century Gothic" panose="020B0502020202020204" pitchFamily="34" charset="0"/>
            </a:endParaRPr>
          </a:p>
          <a:p>
            <a:pPr marL="0" indent="0">
              <a:buNone/>
            </a:pPr>
            <a:endParaRPr lang="en-US" sz="1600" dirty="0" smtClean="0">
              <a:latin typeface="Century Gothic" panose="020B0502020202020204" pitchFamily="34" charset="0"/>
            </a:endParaRPr>
          </a:p>
          <a:p>
            <a:pPr marL="0" indent="0">
              <a:buNone/>
            </a:pPr>
            <a:endParaRPr lang="en-US" sz="1600" dirty="0" smtClean="0">
              <a:latin typeface="Century Gothic" panose="020B0502020202020204" pitchFamily="34" charset="0"/>
            </a:endParaRPr>
          </a:p>
          <a:p>
            <a:pPr marL="0" indent="0">
              <a:buNone/>
            </a:pPr>
            <a:endParaRPr lang="en-US" sz="1600" dirty="0" smtClean="0">
              <a:latin typeface="Century Gothic" panose="020B0502020202020204" pitchFamily="34" charset="0"/>
            </a:endParaRPr>
          </a:p>
          <a:p>
            <a:pPr marL="0" indent="0">
              <a:buNone/>
            </a:pPr>
            <a:endParaRPr lang="en-US" sz="1600" dirty="0" smtClean="0">
              <a:latin typeface="Century Gothic" panose="020B0502020202020204" pitchFamily="34" charset="0"/>
            </a:endParaRPr>
          </a:p>
          <a:p>
            <a:endParaRPr lang="en-US" sz="1600" dirty="0"/>
          </a:p>
        </p:txBody>
      </p:sp>
      <p:sp>
        <p:nvSpPr>
          <p:cNvPr id="4" name="Content Placeholder 2"/>
          <p:cNvSpPr>
            <a:spLocks noGrp="1"/>
          </p:cNvSpPr>
          <p:nvPr>
            <p:ph idx="4294967295"/>
          </p:nvPr>
        </p:nvSpPr>
        <p:spPr>
          <a:xfrm>
            <a:off x="6372497" y="1317023"/>
            <a:ext cx="4743994" cy="4633912"/>
          </a:xfrm>
        </p:spPr>
        <p:txBody>
          <a:bodyPr>
            <a:noAutofit/>
          </a:bodyPr>
          <a:lstStyle/>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Land uses may change</a:t>
            </a:r>
          </a:p>
          <a:p>
            <a:endParaRPr lang="en-US" sz="1600" dirty="0" smtClean="0">
              <a:latin typeface="Century Gothic" panose="020B0502020202020204" pitchFamily="34" charset="0"/>
            </a:endParaRPr>
          </a:p>
          <a:p>
            <a:r>
              <a:rPr lang="en-US" sz="1600" dirty="0" smtClean="0">
                <a:latin typeface="Century Gothic" panose="020B0502020202020204" pitchFamily="34" charset="0"/>
              </a:rPr>
              <a:t>Births are difficult to forecast over long term</a:t>
            </a:r>
          </a:p>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Parent decisions are hard to forecast</a:t>
            </a:r>
          </a:p>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School may change its program </a:t>
            </a:r>
          </a:p>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Neighborhoods change over time </a:t>
            </a:r>
          </a:p>
          <a:p>
            <a:pPr marL="0" indent="0">
              <a:buNone/>
            </a:pPr>
            <a:endParaRPr lang="en-US" sz="1600" dirty="0" smtClean="0">
              <a:latin typeface="Century Gothic" panose="020B0502020202020204" pitchFamily="34" charset="0"/>
            </a:endParaRPr>
          </a:p>
          <a:p>
            <a:r>
              <a:rPr lang="en-US" sz="1600" dirty="0" smtClean="0">
                <a:latin typeface="Century Gothic" panose="020B0502020202020204" pitchFamily="34" charset="0"/>
              </a:rPr>
              <a:t>Is it a “bubble”?</a:t>
            </a:r>
          </a:p>
          <a:p>
            <a:endParaRPr lang="en-US" sz="1600" dirty="0"/>
          </a:p>
        </p:txBody>
      </p:sp>
    </p:spTree>
    <p:extLst>
      <p:ext uri="{BB962C8B-B14F-4D97-AF65-F5344CB8AC3E}">
        <p14:creationId xmlns:p14="http://schemas.microsoft.com/office/powerpoint/2010/main" val="3382772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Enrollment Growth or Decline: Impacts on Space</a:t>
            </a:r>
            <a:endParaRPr lang="en-US" dirty="0">
              <a:latin typeface="Century Gothic" panose="020B0502020202020204" pitchFamily="34" charset="0"/>
            </a:endParaRPr>
          </a:p>
        </p:txBody>
      </p:sp>
      <p:sp>
        <p:nvSpPr>
          <p:cNvPr id="3" name="Content Placeholder 2"/>
          <p:cNvSpPr>
            <a:spLocks noGrp="1"/>
          </p:cNvSpPr>
          <p:nvPr>
            <p:ph idx="4294967295"/>
          </p:nvPr>
        </p:nvSpPr>
        <p:spPr>
          <a:xfrm>
            <a:off x="1044842" y="1637654"/>
            <a:ext cx="9013557" cy="4050223"/>
          </a:xfrm>
        </p:spPr>
        <p:txBody>
          <a:bodyPr>
            <a:normAutofit/>
          </a:bodyPr>
          <a:lstStyle/>
          <a:p>
            <a:r>
              <a:rPr lang="en-US" sz="1600" dirty="0" smtClean="0">
                <a:latin typeface="Century Gothic" panose="020B0502020202020204" pitchFamily="34" charset="0"/>
              </a:rPr>
              <a:t>Enrollment loss or growth does not necessarily mean empty/overcrowded classrooms:</a:t>
            </a:r>
          </a:p>
          <a:p>
            <a:endParaRPr lang="en-US" sz="1600" dirty="0" smtClean="0">
              <a:latin typeface="Century Gothic" panose="020B0502020202020204" pitchFamily="34" charset="0"/>
            </a:endParaRPr>
          </a:p>
          <a:p>
            <a:pPr lvl="1"/>
            <a:r>
              <a:rPr lang="en-US" sz="1600" dirty="0" smtClean="0">
                <a:latin typeface="Century Gothic" panose="020B0502020202020204" pitchFamily="34" charset="0"/>
              </a:rPr>
              <a:t>Growth/decline of 50 students appears to suggest the need for two classrooms or two vacant classrooms</a:t>
            </a:r>
          </a:p>
          <a:p>
            <a:pPr marL="457200" lvl="1" indent="0">
              <a:buNone/>
            </a:pPr>
            <a:endParaRPr lang="en-US" sz="1600" dirty="0" smtClean="0">
              <a:latin typeface="Century Gothic" panose="020B0502020202020204" pitchFamily="34" charset="0"/>
            </a:endParaRPr>
          </a:p>
          <a:p>
            <a:pPr lvl="1"/>
            <a:r>
              <a:rPr lang="en-US" sz="1600" dirty="0" smtClean="0">
                <a:latin typeface="Century Gothic" panose="020B0502020202020204" pitchFamily="34" charset="0"/>
              </a:rPr>
              <a:t>It could but needs further examination</a:t>
            </a:r>
          </a:p>
          <a:p>
            <a:pPr lvl="2"/>
            <a:r>
              <a:rPr lang="en-US" sz="1600" dirty="0" smtClean="0">
                <a:latin typeface="Century Gothic" panose="020B0502020202020204" pitchFamily="34" charset="0"/>
              </a:rPr>
              <a:t>A group of 50 students often does not fall into precise cohorts (i.e. 25 2</a:t>
            </a:r>
            <a:r>
              <a:rPr lang="en-US" sz="1600" baseline="30000" dirty="0" smtClean="0">
                <a:latin typeface="Century Gothic" panose="020B0502020202020204" pitchFamily="34" charset="0"/>
              </a:rPr>
              <a:t>nd</a:t>
            </a:r>
            <a:r>
              <a:rPr lang="en-US" sz="1600" dirty="0" smtClean="0">
                <a:latin typeface="Century Gothic" panose="020B0502020202020204" pitchFamily="34" charset="0"/>
              </a:rPr>
              <a:t> graders/25 3</a:t>
            </a:r>
            <a:r>
              <a:rPr lang="en-US" sz="1600" baseline="30000" dirty="0" smtClean="0">
                <a:latin typeface="Century Gothic" panose="020B0502020202020204" pitchFamily="34" charset="0"/>
              </a:rPr>
              <a:t>rd</a:t>
            </a:r>
            <a:r>
              <a:rPr lang="en-US" sz="1600" dirty="0" smtClean="0">
                <a:latin typeface="Century Gothic" panose="020B0502020202020204" pitchFamily="34" charset="0"/>
              </a:rPr>
              <a:t> graders)</a:t>
            </a:r>
          </a:p>
          <a:p>
            <a:pPr marL="914400" lvl="2" indent="0">
              <a:buNone/>
            </a:pPr>
            <a:endParaRPr lang="en-US" sz="1600" dirty="0" smtClean="0">
              <a:latin typeface="Century Gothic" panose="020B0502020202020204" pitchFamily="34" charset="0"/>
            </a:endParaRPr>
          </a:p>
          <a:p>
            <a:pPr lvl="2"/>
            <a:r>
              <a:rPr lang="en-US" sz="1600" dirty="0" smtClean="0">
                <a:latin typeface="Century Gothic" panose="020B0502020202020204" pitchFamily="34" charset="0"/>
              </a:rPr>
              <a:t>More likely the 50 student growth/loss spread across each grade level/classroom</a:t>
            </a:r>
          </a:p>
          <a:p>
            <a:pPr marL="914400" lvl="2" indent="0">
              <a:buNone/>
            </a:pPr>
            <a:endParaRPr lang="en-US" sz="1600" dirty="0" smtClean="0">
              <a:latin typeface="Century Gothic" panose="020B0502020202020204" pitchFamily="34" charset="0"/>
            </a:endParaRPr>
          </a:p>
          <a:p>
            <a:pPr lvl="2"/>
            <a:r>
              <a:rPr lang="en-US" sz="1600" dirty="0" smtClean="0">
                <a:latin typeface="Century Gothic" panose="020B0502020202020204" pitchFamily="34" charset="0"/>
              </a:rPr>
              <a:t>This </a:t>
            </a:r>
            <a:r>
              <a:rPr lang="en-US" sz="1600" b="1" u="sng" dirty="0" smtClean="0">
                <a:latin typeface="Century Gothic" panose="020B0502020202020204" pitchFamily="34" charset="0"/>
              </a:rPr>
              <a:t>could</a:t>
            </a:r>
            <a:r>
              <a:rPr lang="en-US" sz="1600" dirty="0" smtClean="0">
                <a:latin typeface="Century Gothic" panose="020B0502020202020204" pitchFamily="34" charset="0"/>
              </a:rPr>
              <a:t> mean a school with Pre-K-5</a:t>
            </a:r>
            <a:r>
              <a:rPr lang="en-US" sz="1600" baseline="30000" dirty="0" smtClean="0">
                <a:latin typeface="Century Gothic" panose="020B0502020202020204" pitchFamily="34" charset="0"/>
              </a:rPr>
              <a:t>th</a:t>
            </a:r>
            <a:r>
              <a:rPr lang="en-US" sz="1600" dirty="0" smtClean="0">
                <a:latin typeface="Century Gothic" panose="020B0502020202020204" pitchFamily="34" charset="0"/>
              </a:rPr>
              <a:t> (7 grade levels) with two classrooms/grade level = 4 empty seats per classroom</a:t>
            </a:r>
            <a:endParaRPr lang="en-US" sz="1600" dirty="0">
              <a:latin typeface="Century Gothic" panose="020B0502020202020204" pitchFamily="34" charset="0"/>
            </a:endParaRPr>
          </a:p>
        </p:txBody>
      </p:sp>
    </p:spTree>
    <p:extLst>
      <p:ext uri="{BB962C8B-B14F-4D97-AF65-F5344CB8AC3E}">
        <p14:creationId xmlns:p14="http://schemas.microsoft.com/office/powerpoint/2010/main" val="399432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35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0"/>
            <a:ext cx="5816600" cy="3317875"/>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77" y="3540071"/>
            <a:ext cx="5815826" cy="331792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314" y="85344"/>
            <a:ext cx="5637813" cy="2907238"/>
          </a:xfrm>
          <a:prstGeom prst="rect">
            <a:avLst/>
          </a:prstGeom>
          <a:ln w="12700">
            <a:solidFill>
              <a:schemeClr val="accent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9314" y="3540071"/>
            <a:ext cx="5637675" cy="3178462"/>
          </a:xfrm>
          <a:prstGeom prst="rect">
            <a:avLst/>
          </a:prstGeom>
          <a:ln w="12700">
            <a:solidFill>
              <a:schemeClr val="accent1"/>
            </a:solidFill>
          </a:ln>
        </p:spPr>
      </p:pic>
    </p:spTree>
    <p:extLst>
      <p:ext uri="{BB962C8B-B14F-4D97-AF65-F5344CB8AC3E}">
        <p14:creationId xmlns:p14="http://schemas.microsoft.com/office/powerpoint/2010/main" val="207365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latin typeface="Century Gothic" panose="020B0502020202020204" pitchFamily="34" charset="0"/>
              </a:rPr>
              <a:t>Enrollment Projections  </a:t>
            </a:r>
            <a:endParaRPr lang="en-US" sz="3600" dirty="0">
              <a:latin typeface="Century Gothic" panose="020B0502020202020204" pitchFamily="34" charset="0"/>
            </a:endParaRPr>
          </a:p>
        </p:txBody>
      </p:sp>
      <p:sp>
        <p:nvSpPr>
          <p:cNvPr id="4" name="Text Placeholder 3"/>
          <p:cNvSpPr>
            <a:spLocks noGrp="1"/>
          </p:cNvSpPr>
          <p:nvPr>
            <p:ph type="body" sz="half" idx="4294967295"/>
          </p:nvPr>
        </p:nvSpPr>
        <p:spPr>
          <a:xfrm>
            <a:off x="600891" y="1941513"/>
            <a:ext cx="4668838" cy="2927350"/>
          </a:xfrm>
        </p:spPr>
        <p:txBody>
          <a:bodyPr>
            <a:normAutofit/>
          </a:bodyPr>
          <a:lstStyle/>
          <a:p>
            <a:r>
              <a:rPr lang="en-US" sz="1600" dirty="0" smtClean="0">
                <a:latin typeface="Century Gothic" panose="020B0502020202020204" pitchFamily="34" charset="0"/>
              </a:rPr>
              <a:t>Enrollment projections necessary to determine the type of project the school may need.</a:t>
            </a:r>
          </a:p>
          <a:p>
            <a:pPr marL="0" indent="0">
              <a:buNone/>
            </a:pPr>
            <a:endParaRPr lang="en-US" sz="1600" dirty="0" smtClean="0">
              <a:latin typeface="Century Gothic" panose="020B0502020202020204" pitchFamily="34" charset="0"/>
            </a:endParaRPr>
          </a:p>
          <a:p>
            <a:pPr marL="285750" indent="-285750">
              <a:buFont typeface="Arial" panose="020B0604020202020204" pitchFamily="34" charset="0"/>
              <a:buChar char="•"/>
            </a:pPr>
            <a:r>
              <a:rPr lang="en-US" sz="1600" dirty="0" smtClean="0">
                <a:latin typeface="Century Gothic" panose="020B0502020202020204" pitchFamily="34" charset="0"/>
              </a:rPr>
              <a:t>We examine five years into the future</a:t>
            </a:r>
          </a:p>
          <a:p>
            <a:pPr marL="0" indent="0">
              <a:buNone/>
            </a:pPr>
            <a:endParaRPr lang="en-US" sz="1600" dirty="0" smtClean="0">
              <a:latin typeface="Century Gothic" panose="020B0502020202020204" pitchFamily="34" charset="0"/>
            </a:endParaRPr>
          </a:p>
          <a:p>
            <a:pPr marL="285750" indent="-285750">
              <a:buFont typeface="Arial" panose="020B0604020202020204" pitchFamily="34" charset="0"/>
              <a:buChar char="•"/>
            </a:pPr>
            <a:r>
              <a:rPr lang="en-US" sz="1600" dirty="0" smtClean="0">
                <a:latin typeface="Century Gothic" panose="020B0502020202020204" pitchFamily="34" charset="0"/>
              </a:rPr>
              <a:t>While the previous enrollment trend number shows incremental growth, this projection shows a nearly 100 student increase – why? </a:t>
            </a:r>
          </a:p>
          <a:p>
            <a:endParaRPr lang="en-US" sz="1600" dirty="0" smtClean="0">
              <a:latin typeface="Century Gothic" panose="020B0502020202020204" pitchFamily="34" charset="0"/>
            </a:endParaRPr>
          </a:p>
          <a:p>
            <a:endParaRPr lang="en-US" sz="1600" dirty="0">
              <a:latin typeface="Century Gothic" panose="020B0502020202020204" pitchFamily="34" charset="0"/>
            </a:endParaRPr>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2879461265"/>
              </p:ext>
            </p:extLst>
          </p:nvPr>
        </p:nvGraphicFramePr>
        <p:xfrm>
          <a:off x="5782491" y="1439817"/>
          <a:ext cx="6096000" cy="4238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5584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Enrollment Projections - Inputs</a:t>
            </a:r>
            <a:endParaRPr lang="en-US" dirty="0">
              <a:latin typeface="Century Gothic" panose="020B0502020202020204" pitchFamily="34" charset="0"/>
            </a:endParaRPr>
          </a:p>
        </p:txBody>
      </p:sp>
      <p:sp>
        <p:nvSpPr>
          <p:cNvPr id="3" name="Content Placeholder 2"/>
          <p:cNvSpPr>
            <a:spLocks noGrp="1"/>
          </p:cNvSpPr>
          <p:nvPr>
            <p:ph idx="4294967295"/>
          </p:nvPr>
        </p:nvSpPr>
        <p:spPr>
          <a:xfrm>
            <a:off x="471487" y="1543050"/>
            <a:ext cx="10230093" cy="4439296"/>
          </a:xfrm>
        </p:spPr>
        <p:txBody>
          <a:bodyPr>
            <a:normAutofit/>
          </a:bodyPr>
          <a:lstStyle/>
          <a:p>
            <a:r>
              <a:rPr lang="en-US" sz="1400" b="1" dirty="0" smtClean="0">
                <a:solidFill>
                  <a:srgbClr val="00B050"/>
                </a:solidFill>
                <a:latin typeface="Century Gothic" panose="020B0502020202020204" pitchFamily="34" charset="0"/>
              </a:rPr>
              <a:t>Historic enrollment data – </a:t>
            </a:r>
            <a:r>
              <a:rPr lang="en-US" sz="1400" b="1" u="sng" dirty="0" smtClean="0">
                <a:solidFill>
                  <a:srgbClr val="00B050"/>
                </a:solidFill>
                <a:latin typeface="Century Gothic" panose="020B0502020202020204" pitchFamily="34" charset="0"/>
              </a:rPr>
              <a:t>at least 10 years</a:t>
            </a:r>
            <a:r>
              <a:rPr lang="en-US" sz="1400" b="1" dirty="0">
                <a:solidFill>
                  <a:srgbClr val="00B050"/>
                </a:solidFill>
                <a:latin typeface="Century Gothic" panose="020B0502020202020204" pitchFamily="34" charset="0"/>
              </a:rPr>
              <a:t> </a:t>
            </a:r>
            <a:r>
              <a:rPr lang="en-US" sz="1400" b="1" dirty="0" smtClean="0">
                <a:solidFill>
                  <a:srgbClr val="00B050"/>
                </a:solidFill>
                <a:latin typeface="Century Gothic" panose="020B0502020202020204" pitchFamily="34" charset="0"/>
              </a:rPr>
              <a:t>to determine trends</a:t>
            </a:r>
          </a:p>
          <a:p>
            <a:r>
              <a:rPr lang="en-US" sz="1400" b="1" dirty="0" smtClean="0">
                <a:solidFill>
                  <a:srgbClr val="00B050"/>
                </a:solidFill>
                <a:latin typeface="Century Gothic" panose="020B0502020202020204" pitchFamily="34" charset="0"/>
              </a:rPr>
              <a:t>Birth data – helps determine kindergarten enrollment </a:t>
            </a:r>
          </a:p>
          <a:p>
            <a:r>
              <a:rPr lang="en-US" sz="1400" dirty="0" smtClean="0">
                <a:latin typeface="Century Gothic" panose="020B0502020202020204" pitchFamily="34" charset="0"/>
              </a:rPr>
              <a:t>Educational programs at school or in district</a:t>
            </a:r>
          </a:p>
          <a:p>
            <a:r>
              <a:rPr lang="en-US" sz="1400" dirty="0" smtClean="0">
                <a:latin typeface="Century Gothic" panose="020B0502020202020204" pitchFamily="34" charset="0"/>
              </a:rPr>
              <a:t>School boundary data and student location</a:t>
            </a:r>
          </a:p>
          <a:p>
            <a:r>
              <a:rPr lang="en-US" sz="1400" dirty="0" smtClean="0">
                <a:latin typeface="Century Gothic" panose="020B0502020202020204" pitchFamily="34" charset="0"/>
              </a:rPr>
              <a:t>Demographic/Socioeconomic variables</a:t>
            </a:r>
          </a:p>
          <a:p>
            <a:pPr lvl="1"/>
            <a:r>
              <a:rPr lang="en-US" sz="1400" dirty="0" smtClean="0">
                <a:latin typeface="Century Gothic" panose="020B0502020202020204" pitchFamily="34" charset="0"/>
              </a:rPr>
              <a:t>Housing construction, location, residential zoning </a:t>
            </a:r>
          </a:p>
          <a:p>
            <a:pPr lvl="1"/>
            <a:r>
              <a:rPr lang="en-US" sz="1400" dirty="0" smtClean="0">
                <a:latin typeface="Century Gothic" panose="020B0502020202020204" pitchFamily="34" charset="0"/>
              </a:rPr>
              <a:t>Industry expansion/retraction – employment &amp; economic development</a:t>
            </a:r>
          </a:p>
          <a:p>
            <a:pPr lvl="1"/>
            <a:r>
              <a:rPr lang="en-US" sz="1400" dirty="0" smtClean="0">
                <a:latin typeface="Century Gothic" panose="020B0502020202020204" pitchFamily="34" charset="0"/>
              </a:rPr>
              <a:t>Migration patterns – are people moving in/out of the community? </a:t>
            </a:r>
          </a:p>
          <a:p>
            <a:pPr lvl="1"/>
            <a:r>
              <a:rPr lang="en-US" sz="1400" dirty="0" smtClean="0">
                <a:latin typeface="Century Gothic" panose="020B0502020202020204" pitchFamily="34" charset="0"/>
              </a:rPr>
              <a:t>Institutional presence – military bases, universities</a:t>
            </a:r>
          </a:p>
          <a:p>
            <a:pPr lvl="1"/>
            <a:r>
              <a:rPr lang="en-US" sz="1400" dirty="0" smtClean="0">
                <a:latin typeface="Century Gothic" panose="020B0502020202020204" pitchFamily="34" charset="0"/>
              </a:rPr>
              <a:t>City/County growth trends</a:t>
            </a:r>
          </a:p>
          <a:p>
            <a:pPr lvl="1"/>
            <a:r>
              <a:rPr lang="en-US" sz="1400" dirty="0" smtClean="0">
                <a:latin typeface="Century Gothic" panose="020B0502020202020204" pitchFamily="34" charset="0"/>
              </a:rPr>
              <a:t>Age groups in the community population – younger/older</a:t>
            </a:r>
          </a:p>
          <a:p>
            <a:r>
              <a:rPr lang="en-US" sz="1400" dirty="0" smtClean="0">
                <a:latin typeface="Century Gothic" panose="020B0502020202020204" pitchFamily="34" charset="0"/>
              </a:rPr>
              <a:t>Other Educational Options (BIE, charters, private </a:t>
            </a:r>
            <a:r>
              <a:rPr lang="en-US" sz="1400" dirty="0">
                <a:latin typeface="Century Gothic" panose="020B0502020202020204" pitchFamily="34" charset="0"/>
              </a:rPr>
              <a:t>s</a:t>
            </a:r>
            <a:r>
              <a:rPr lang="en-US" sz="1400" dirty="0" smtClean="0">
                <a:latin typeface="Century Gothic" panose="020B0502020202020204" pitchFamily="34" charset="0"/>
              </a:rPr>
              <a:t>chools)</a:t>
            </a:r>
          </a:p>
          <a:p>
            <a:r>
              <a:rPr lang="en-US" sz="1400" dirty="0" smtClean="0">
                <a:latin typeface="Century Gothic" panose="020B0502020202020204" pitchFamily="34" charset="0"/>
              </a:rPr>
              <a:t>Capacity/Utilization at other district schools </a:t>
            </a:r>
          </a:p>
          <a:p>
            <a:r>
              <a:rPr lang="en-US" sz="1400" dirty="0" smtClean="0">
                <a:latin typeface="Century Gothic" panose="020B0502020202020204" pitchFamily="34" charset="0"/>
              </a:rPr>
              <a:t>Unanticipated Occurrences – pandemic  </a:t>
            </a:r>
          </a:p>
          <a:p>
            <a:r>
              <a:rPr lang="en-US" sz="1400" dirty="0" smtClean="0">
                <a:latin typeface="Century Gothic" panose="020B0502020202020204" pitchFamily="34" charset="0"/>
              </a:rPr>
              <a:t>Regional/county/municipal/tribal planner input </a:t>
            </a:r>
          </a:p>
          <a:p>
            <a:pPr lvl="1"/>
            <a:endParaRPr lang="en-US" sz="1800" dirty="0" smtClean="0">
              <a:latin typeface="Century Gothic" panose="020B0502020202020204" pitchFamily="34" charset="0"/>
            </a:endParaRPr>
          </a:p>
          <a:p>
            <a:pPr lvl="1"/>
            <a:endParaRPr lang="en-US" sz="1800" dirty="0" smtClean="0">
              <a:latin typeface="Century Gothic" panose="020B0502020202020204" pitchFamily="34" charset="0"/>
            </a:endParaRPr>
          </a:p>
          <a:p>
            <a:pPr lvl="1"/>
            <a:endParaRPr lang="en-US" sz="1800" dirty="0">
              <a:latin typeface="Century Gothic" panose="020B0502020202020204" pitchFamily="34" charset="0"/>
            </a:endParaRPr>
          </a:p>
        </p:txBody>
      </p:sp>
    </p:spTree>
    <p:extLst>
      <p:ext uri="{BB962C8B-B14F-4D97-AF65-F5344CB8AC3E}">
        <p14:creationId xmlns:p14="http://schemas.microsoft.com/office/powerpoint/2010/main" val="3984854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Enrollment Projections Inputs- Demographic</a:t>
            </a:r>
            <a:endParaRPr lang="en-US" dirty="0">
              <a:latin typeface="Century Gothic" panose="020B0502020202020204" pitchFamily="34" charset="0"/>
            </a:endParaRPr>
          </a:p>
        </p:txBody>
      </p:sp>
      <p:sp>
        <p:nvSpPr>
          <p:cNvPr id="3" name="Content Placeholder 2"/>
          <p:cNvSpPr>
            <a:spLocks noGrp="1"/>
          </p:cNvSpPr>
          <p:nvPr>
            <p:ph idx="4294967295"/>
          </p:nvPr>
        </p:nvSpPr>
        <p:spPr>
          <a:xfrm>
            <a:off x="471489" y="1543050"/>
            <a:ext cx="4744945" cy="4439296"/>
          </a:xfrm>
        </p:spPr>
        <p:txBody>
          <a:bodyPr>
            <a:normAutofit/>
          </a:bodyPr>
          <a:lstStyle/>
          <a:p>
            <a:r>
              <a:rPr lang="en-US" sz="1600" b="1" dirty="0" smtClean="0">
                <a:solidFill>
                  <a:srgbClr val="00B050"/>
                </a:solidFill>
                <a:latin typeface="Century Gothic" panose="020B0502020202020204" pitchFamily="34" charset="0"/>
              </a:rPr>
              <a:t>Historic enrollment data – </a:t>
            </a:r>
            <a:r>
              <a:rPr lang="en-US" sz="1600" b="1" u="sng" dirty="0" smtClean="0">
                <a:solidFill>
                  <a:srgbClr val="00B050"/>
                </a:solidFill>
                <a:latin typeface="Century Gothic" panose="020B0502020202020204" pitchFamily="34" charset="0"/>
              </a:rPr>
              <a:t>at least 10 years</a:t>
            </a:r>
            <a:r>
              <a:rPr lang="en-US" sz="1600" b="1" dirty="0">
                <a:solidFill>
                  <a:srgbClr val="00B050"/>
                </a:solidFill>
                <a:latin typeface="Century Gothic" panose="020B0502020202020204" pitchFamily="34" charset="0"/>
              </a:rPr>
              <a:t> </a:t>
            </a:r>
            <a:r>
              <a:rPr lang="en-US" sz="1600" b="1" dirty="0" smtClean="0">
                <a:solidFill>
                  <a:srgbClr val="00B050"/>
                </a:solidFill>
                <a:latin typeface="Century Gothic" panose="020B0502020202020204" pitchFamily="34" charset="0"/>
              </a:rPr>
              <a:t>to determine trends</a:t>
            </a:r>
          </a:p>
          <a:p>
            <a:endParaRPr lang="en-US" sz="1600" b="1" dirty="0" smtClean="0">
              <a:solidFill>
                <a:srgbClr val="00B050"/>
              </a:solidFill>
              <a:latin typeface="Century Gothic" panose="020B0502020202020204" pitchFamily="34" charset="0"/>
            </a:endParaRPr>
          </a:p>
          <a:p>
            <a:r>
              <a:rPr lang="en-US" sz="1600" b="1" dirty="0" smtClean="0">
                <a:solidFill>
                  <a:srgbClr val="00B050"/>
                </a:solidFill>
                <a:latin typeface="Century Gothic" panose="020B0502020202020204" pitchFamily="34" charset="0"/>
              </a:rPr>
              <a:t>Birth data – helps determine kindergarten enrollment </a:t>
            </a:r>
          </a:p>
          <a:p>
            <a:pPr marL="0" indent="0">
              <a:buNone/>
            </a:pPr>
            <a:endParaRPr lang="en-US" sz="1600" b="1" dirty="0" smtClean="0">
              <a:solidFill>
                <a:srgbClr val="00B050"/>
              </a:solidFill>
              <a:latin typeface="Century Gothic" panose="020B0502020202020204" pitchFamily="34" charset="0"/>
            </a:endParaRPr>
          </a:p>
          <a:p>
            <a:r>
              <a:rPr lang="en-US" sz="1600" dirty="0" smtClean="0">
                <a:latin typeface="Century Gothic" panose="020B0502020202020204" pitchFamily="34" charset="0"/>
              </a:rPr>
              <a:t>Age groups in the community population </a:t>
            </a:r>
          </a:p>
          <a:p>
            <a:pPr lvl="1"/>
            <a:r>
              <a:rPr lang="en-US" sz="1400" dirty="0" smtClean="0">
                <a:latin typeface="Century Gothic" panose="020B0502020202020204" pitchFamily="34" charset="0"/>
              </a:rPr>
              <a:t>Older – Could lead to lower birth rates</a:t>
            </a:r>
          </a:p>
          <a:p>
            <a:pPr lvl="1"/>
            <a:r>
              <a:rPr lang="en-US" sz="1400" dirty="0" smtClean="0">
                <a:latin typeface="Century Gothic" panose="020B0502020202020204" pitchFamily="34" charset="0"/>
              </a:rPr>
              <a:t>Younger – Could lead to higher birth rates</a:t>
            </a:r>
          </a:p>
          <a:p>
            <a:pPr lvl="1"/>
            <a:endParaRPr lang="en-US" sz="1400" dirty="0">
              <a:latin typeface="Century Gothic" panose="020B0502020202020204" pitchFamily="34" charset="0"/>
            </a:endParaRPr>
          </a:p>
          <a:p>
            <a:r>
              <a:rPr lang="en-US" sz="1800" dirty="0" smtClean="0">
                <a:latin typeface="Century Gothic" panose="020B0502020202020204" pitchFamily="34" charset="0"/>
              </a:rPr>
              <a:t>Migration Patterns </a:t>
            </a:r>
          </a:p>
          <a:p>
            <a:pPr lvl="1"/>
            <a:r>
              <a:rPr lang="en-US" sz="1400" dirty="0" smtClean="0">
                <a:latin typeface="Century Gothic" panose="020B0502020202020204" pitchFamily="34" charset="0"/>
              </a:rPr>
              <a:t>Moving </a:t>
            </a:r>
            <a:r>
              <a:rPr lang="en-US" sz="1400" dirty="0">
                <a:latin typeface="Century Gothic" panose="020B0502020202020204" pitchFamily="34" charset="0"/>
              </a:rPr>
              <a:t>i</a:t>
            </a:r>
            <a:r>
              <a:rPr lang="en-US" sz="1400" dirty="0" smtClean="0">
                <a:latin typeface="Century Gothic" panose="020B0502020202020204" pitchFamily="34" charset="0"/>
              </a:rPr>
              <a:t>n to community</a:t>
            </a:r>
          </a:p>
          <a:p>
            <a:pPr lvl="1"/>
            <a:r>
              <a:rPr lang="en-US" sz="1400" dirty="0" smtClean="0">
                <a:latin typeface="Century Gothic" panose="020B0502020202020204" pitchFamily="34" charset="0"/>
              </a:rPr>
              <a:t>Moving </a:t>
            </a:r>
            <a:r>
              <a:rPr lang="en-US" sz="1400" dirty="0">
                <a:latin typeface="Century Gothic" panose="020B0502020202020204" pitchFamily="34" charset="0"/>
              </a:rPr>
              <a:t>o</a:t>
            </a:r>
            <a:r>
              <a:rPr lang="en-US" sz="1400" dirty="0" smtClean="0">
                <a:latin typeface="Century Gothic" panose="020B0502020202020204" pitchFamily="34" charset="0"/>
              </a:rPr>
              <a:t>ut of </a:t>
            </a:r>
            <a:r>
              <a:rPr lang="en-US" sz="1400" dirty="0" smtClean="0">
                <a:latin typeface="Century Gothic" panose="020B0502020202020204" pitchFamily="34" charset="0"/>
              </a:rPr>
              <a:t>community</a:t>
            </a:r>
          </a:p>
          <a:p>
            <a:pPr marL="457200" lvl="1" indent="0">
              <a:buNone/>
            </a:pPr>
            <a:endParaRPr lang="en-US" sz="1400" dirty="0" smtClean="0">
              <a:latin typeface="Century Gothic" panose="020B0502020202020204" pitchFamily="34" charset="0"/>
            </a:endParaRPr>
          </a:p>
          <a:p>
            <a:r>
              <a:rPr lang="en-US" sz="1800" dirty="0" smtClean="0">
                <a:latin typeface="Century Gothic" panose="020B0502020202020204" pitchFamily="34" charset="0"/>
              </a:rPr>
              <a:t>Census Tract data</a:t>
            </a:r>
            <a:endParaRPr lang="en-US" sz="1800" dirty="0" smtClean="0">
              <a:latin typeface="Century Gothic" panose="020B0502020202020204" pitchFamily="34" charset="0"/>
            </a:endParaRPr>
          </a:p>
          <a:p>
            <a:pPr lvl="1"/>
            <a:endParaRPr lang="en-US" sz="1000" b="1" dirty="0" smtClean="0">
              <a:solidFill>
                <a:srgbClr val="00B050"/>
              </a:solidFill>
              <a:latin typeface="Century Gothic" panose="020B0502020202020204" pitchFamily="34" charset="0"/>
            </a:endParaRPr>
          </a:p>
          <a:p>
            <a:pPr lvl="1"/>
            <a:endParaRPr lang="en-US" sz="1800" dirty="0" smtClean="0">
              <a:latin typeface="Century Gothic" panose="020B0502020202020204" pitchFamily="34" charset="0"/>
            </a:endParaRPr>
          </a:p>
          <a:p>
            <a:pPr lvl="1"/>
            <a:endParaRPr lang="en-US" sz="1800" dirty="0" smtClean="0">
              <a:latin typeface="Century Gothic" panose="020B0502020202020204" pitchFamily="34" charset="0"/>
            </a:endParaRPr>
          </a:p>
          <a:p>
            <a:pPr lvl="1"/>
            <a:endParaRPr lang="en-US" sz="1800" dirty="0">
              <a:latin typeface="Century Gothic" panose="020B0502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1692367151"/>
              </p:ext>
            </p:extLst>
          </p:nvPr>
        </p:nvGraphicFramePr>
        <p:xfrm>
          <a:off x="5325427" y="1438139"/>
          <a:ext cx="6661786" cy="4330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2319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Enrollment Projections Inputs – Educational </a:t>
            </a:r>
            <a:endParaRPr lang="en-US" dirty="0">
              <a:latin typeface="Century Gothic" panose="020B0502020202020204" pitchFamily="34" charset="0"/>
            </a:endParaRPr>
          </a:p>
        </p:txBody>
      </p:sp>
      <p:sp>
        <p:nvSpPr>
          <p:cNvPr id="3" name="Content Placeholder 2"/>
          <p:cNvSpPr>
            <a:spLocks noGrp="1"/>
          </p:cNvSpPr>
          <p:nvPr>
            <p:ph idx="4294967295"/>
          </p:nvPr>
        </p:nvSpPr>
        <p:spPr>
          <a:xfrm>
            <a:off x="471488" y="1543050"/>
            <a:ext cx="6948216" cy="4439296"/>
          </a:xfrm>
        </p:spPr>
        <p:txBody>
          <a:bodyPr>
            <a:normAutofit/>
          </a:bodyPr>
          <a:lstStyle/>
          <a:p>
            <a:r>
              <a:rPr lang="en-US" sz="1600" b="1" dirty="0" smtClean="0">
                <a:latin typeface="Century Gothic" panose="020B0502020202020204" pitchFamily="34" charset="0"/>
              </a:rPr>
              <a:t>Educational programs at school or in district</a:t>
            </a:r>
          </a:p>
          <a:p>
            <a:pPr lvl="1"/>
            <a:r>
              <a:rPr lang="en-US" sz="1400" dirty="0" smtClean="0">
                <a:latin typeface="Century Gothic" panose="020B0502020202020204" pitchFamily="34" charset="0"/>
              </a:rPr>
              <a:t>Magnet – Attracts students from outside school attendance zone</a:t>
            </a:r>
            <a:endParaRPr lang="en-US" sz="1400" dirty="0" smtClean="0">
              <a:latin typeface="Century Gothic" panose="020B0502020202020204" pitchFamily="34" charset="0"/>
            </a:endParaRPr>
          </a:p>
          <a:p>
            <a:pPr lvl="1"/>
            <a:r>
              <a:rPr lang="en-US" sz="1400" dirty="0" smtClean="0">
                <a:latin typeface="Century Gothic" panose="020B0502020202020204" pitchFamily="34" charset="0"/>
              </a:rPr>
              <a:t>Pre-K services</a:t>
            </a:r>
            <a:endParaRPr lang="en-US" sz="1400" dirty="0" smtClean="0">
              <a:latin typeface="Century Gothic" panose="020B0502020202020204" pitchFamily="34" charset="0"/>
            </a:endParaRPr>
          </a:p>
          <a:p>
            <a:pPr lvl="1"/>
            <a:r>
              <a:rPr lang="en-US" sz="1400" dirty="0" smtClean="0">
                <a:latin typeface="Century Gothic" panose="020B0502020202020204" pitchFamily="34" charset="0"/>
              </a:rPr>
              <a:t>Specialized services (special education)</a:t>
            </a:r>
          </a:p>
          <a:p>
            <a:pPr marL="457200" lvl="1" indent="0">
              <a:buNone/>
            </a:pPr>
            <a:endParaRPr lang="en-US" sz="1600" dirty="0" smtClean="0">
              <a:latin typeface="Century Gothic" panose="020B0502020202020204" pitchFamily="34" charset="0"/>
            </a:endParaRPr>
          </a:p>
          <a:p>
            <a:r>
              <a:rPr lang="en-US" sz="1600" b="1" dirty="0" smtClean="0">
                <a:latin typeface="Century Gothic" panose="020B0502020202020204" pitchFamily="34" charset="0"/>
              </a:rPr>
              <a:t>School boundary data and student location</a:t>
            </a:r>
          </a:p>
          <a:p>
            <a:pPr lvl="1"/>
            <a:r>
              <a:rPr lang="en-US" sz="1400" dirty="0" smtClean="0">
                <a:latin typeface="Century Gothic" panose="020B0502020202020204" pitchFamily="34" charset="0"/>
              </a:rPr>
              <a:t>How many kids reside in the neighborhood?</a:t>
            </a:r>
          </a:p>
          <a:p>
            <a:pPr lvl="1"/>
            <a:r>
              <a:rPr lang="en-US" sz="1400" dirty="0" smtClean="0">
                <a:latin typeface="Century Gothic" panose="020B0502020202020204" pitchFamily="34" charset="0"/>
              </a:rPr>
              <a:t>How many neighborhood kids leave for another school location and how many kids attend the school from outside neighborhood?</a:t>
            </a:r>
          </a:p>
          <a:p>
            <a:pPr marL="457200" lvl="1" indent="0">
              <a:buNone/>
            </a:pPr>
            <a:endParaRPr lang="en-US" sz="1600" dirty="0" smtClean="0">
              <a:latin typeface="Century Gothic" panose="020B0502020202020204" pitchFamily="34" charset="0"/>
            </a:endParaRPr>
          </a:p>
          <a:p>
            <a:r>
              <a:rPr lang="en-US" sz="1600" b="1" dirty="0" smtClean="0">
                <a:latin typeface="Century Gothic" panose="020B0502020202020204" pitchFamily="34" charset="0"/>
              </a:rPr>
              <a:t>Other Educational Options (Bureau of Indian Education, charters, private </a:t>
            </a:r>
            <a:r>
              <a:rPr lang="en-US" sz="1600" b="1" dirty="0">
                <a:latin typeface="Century Gothic" panose="020B0502020202020204" pitchFamily="34" charset="0"/>
              </a:rPr>
              <a:t>s</a:t>
            </a:r>
            <a:r>
              <a:rPr lang="en-US" sz="1600" b="1" dirty="0" smtClean="0">
                <a:latin typeface="Century Gothic" panose="020B0502020202020204" pitchFamily="34" charset="0"/>
              </a:rPr>
              <a:t>chools)</a:t>
            </a:r>
          </a:p>
          <a:p>
            <a:endParaRPr lang="en-US" sz="1600" dirty="0" smtClean="0">
              <a:latin typeface="Century Gothic" panose="020B0502020202020204" pitchFamily="34" charset="0"/>
            </a:endParaRPr>
          </a:p>
          <a:p>
            <a:r>
              <a:rPr lang="en-US" sz="1600" b="1" dirty="0" smtClean="0">
                <a:latin typeface="Century Gothic" panose="020B0502020202020204" pitchFamily="34" charset="0"/>
              </a:rPr>
              <a:t>Capacity/Utilization at other district schools </a:t>
            </a:r>
          </a:p>
          <a:p>
            <a:pPr lvl="1"/>
            <a:r>
              <a:rPr lang="en-US" sz="1400" dirty="0" smtClean="0">
                <a:latin typeface="Century Gothic" panose="020B0502020202020204" pitchFamily="34" charset="0"/>
              </a:rPr>
              <a:t>Do district schools have vacant classrooms and how can we best utilize these vacant rooms?</a:t>
            </a:r>
          </a:p>
          <a:p>
            <a:pPr lvl="1"/>
            <a:endParaRPr lang="en-US" sz="1800" dirty="0" smtClean="0">
              <a:latin typeface="Century Gothic" panose="020B0502020202020204" pitchFamily="34" charset="0"/>
            </a:endParaRPr>
          </a:p>
          <a:p>
            <a:pPr lvl="1"/>
            <a:endParaRPr lang="en-US" sz="1800" dirty="0" smtClean="0">
              <a:latin typeface="Century Gothic" panose="020B0502020202020204" pitchFamily="34" charset="0"/>
            </a:endParaRPr>
          </a:p>
          <a:p>
            <a:pPr lvl="1"/>
            <a:endParaRPr lang="en-US" sz="1800" dirty="0">
              <a:latin typeface="Century Gothic" panose="020B0502020202020204" pitchFamily="34" charset="0"/>
            </a:endParaRPr>
          </a:p>
        </p:txBody>
      </p:sp>
    </p:spTree>
    <p:extLst>
      <p:ext uri="{BB962C8B-B14F-4D97-AF65-F5344CB8AC3E}">
        <p14:creationId xmlns:p14="http://schemas.microsoft.com/office/powerpoint/2010/main" val="4202855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Enrollment Projections Inputs - Economic</a:t>
            </a:r>
            <a:endParaRPr lang="en-US" dirty="0">
              <a:latin typeface="Century Gothic" panose="020B0502020202020204" pitchFamily="34" charset="0"/>
            </a:endParaRPr>
          </a:p>
        </p:txBody>
      </p:sp>
      <p:sp>
        <p:nvSpPr>
          <p:cNvPr id="3" name="Content Placeholder 2"/>
          <p:cNvSpPr>
            <a:spLocks noGrp="1"/>
          </p:cNvSpPr>
          <p:nvPr>
            <p:ph idx="4294967295"/>
          </p:nvPr>
        </p:nvSpPr>
        <p:spPr>
          <a:xfrm>
            <a:off x="471487" y="1804308"/>
            <a:ext cx="10230093" cy="4439296"/>
          </a:xfrm>
        </p:spPr>
        <p:txBody>
          <a:bodyPr>
            <a:normAutofit/>
          </a:bodyPr>
          <a:lstStyle/>
          <a:p>
            <a:r>
              <a:rPr lang="en-US" sz="1600" b="1" dirty="0" smtClean="0">
                <a:latin typeface="Century Gothic" panose="020B0502020202020204" pitchFamily="34" charset="0"/>
              </a:rPr>
              <a:t>Demographic/Socioeconomic variables</a:t>
            </a:r>
          </a:p>
          <a:p>
            <a:pPr lvl="1"/>
            <a:r>
              <a:rPr lang="en-US" sz="1400" dirty="0" smtClean="0">
                <a:latin typeface="Century Gothic" panose="020B0502020202020204" pitchFamily="34" charset="0"/>
              </a:rPr>
              <a:t>Housing construction, location, residential zoning </a:t>
            </a:r>
          </a:p>
          <a:p>
            <a:pPr lvl="1"/>
            <a:r>
              <a:rPr lang="en-US" sz="1400" dirty="0" smtClean="0">
                <a:latin typeface="Century Gothic" panose="020B0502020202020204" pitchFamily="34" charset="0"/>
              </a:rPr>
              <a:t>Industry expansion/retraction – employment &amp; economic development</a:t>
            </a:r>
          </a:p>
          <a:p>
            <a:pPr lvl="1"/>
            <a:r>
              <a:rPr lang="en-US" sz="1400" dirty="0" smtClean="0">
                <a:latin typeface="Century Gothic" panose="020B0502020202020204" pitchFamily="34" charset="0"/>
              </a:rPr>
              <a:t>Institutional presence – military bases, universities</a:t>
            </a:r>
          </a:p>
          <a:p>
            <a:pPr lvl="1"/>
            <a:r>
              <a:rPr lang="en-US" sz="1400" dirty="0" smtClean="0">
                <a:latin typeface="Century Gothic" panose="020B0502020202020204" pitchFamily="34" charset="0"/>
              </a:rPr>
              <a:t>City/County growth trends</a:t>
            </a:r>
          </a:p>
          <a:p>
            <a:pPr lvl="1"/>
            <a:r>
              <a:rPr lang="en-US" sz="1400" dirty="0" smtClean="0">
                <a:latin typeface="Century Gothic" panose="020B0502020202020204" pitchFamily="34" charset="0"/>
              </a:rPr>
              <a:t>Age groups in the community population – younger/older</a:t>
            </a:r>
          </a:p>
          <a:p>
            <a:endParaRPr lang="en-US" sz="1400" dirty="0">
              <a:latin typeface="Century Gothic" panose="020B0502020202020204" pitchFamily="34" charset="0"/>
            </a:endParaRPr>
          </a:p>
          <a:p>
            <a:r>
              <a:rPr lang="en-US" sz="1600" b="1" dirty="0" smtClean="0">
                <a:latin typeface="Century Gothic" panose="020B0502020202020204" pitchFamily="34" charset="0"/>
              </a:rPr>
              <a:t>Regional/county/municipal/tribal planner input </a:t>
            </a:r>
          </a:p>
          <a:p>
            <a:pPr lvl="1"/>
            <a:r>
              <a:rPr lang="en-US" sz="1400" dirty="0" smtClean="0">
                <a:latin typeface="Century Gothic" panose="020B0502020202020204" pitchFamily="34" charset="0"/>
              </a:rPr>
              <a:t>Development location/subdivision/housing</a:t>
            </a:r>
          </a:p>
          <a:p>
            <a:pPr lvl="1"/>
            <a:r>
              <a:rPr lang="en-US" sz="1400" dirty="0" smtClean="0">
                <a:latin typeface="Century Gothic" panose="020B0502020202020204" pitchFamily="34" charset="0"/>
              </a:rPr>
              <a:t>Infrastructure development – could lead to new development </a:t>
            </a:r>
          </a:p>
          <a:p>
            <a:pPr lvl="1"/>
            <a:r>
              <a:rPr lang="en-US" sz="1400" dirty="0" smtClean="0">
                <a:latin typeface="Century Gothic" panose="020B0502020202020204" pitchFamily="34" charset="0"/>
              </a:rPr>
              <a:t>Comprehensive and area plans that may have growth projections and service needs</a:t>
            </a:r>
          </a:p>
          <a:p>
            <a:pPr lvl="1"/>
            <a:r>
              <a:rPr lang="en-US" sz="1400" dirty="0" smtClean="0">
                <a:latin typeface="Century Gothic" panose="020B0502020202020204" pitchFamily="34" charset="0"/>
              </a:rPr>
              <a:t>Neighborhood information </a:t>
            </a:r>
          </a:p>
          <a:p>
            <a:pPr lvl="1"/>
            <a:endParaRPr lang="en-US" sz="1800" dirty="0" smtClean="0">
              <a:latin typeface="Century Gothic" panose="020B0502020202020204" pitchFamily="34" charset="0"/>
            </a:endParaRPr>
          </a:p>
          <a:p>
            <a:pPr lvl="1"/>
            <a:endParaRPr lang="en-US" sz="1800" dirty="0">
              <a:latin typeface="Century Gothic" panose="020B0502020202020204" pitchFamily="34" charset="0"/>
            </a:endParaRPr>
          </a:p>
        </p:txBody>
      </p:sp>
    </p:spTree>
    <p:extLst>
      <p:ext uri="{BB962C8B-B14F-4D97-AF65-F5344CB8AC3E}">
        <p14:creationId xmlns:p14="http://schemas.microsoft.com/office/powerpoint/2010/main" val="2139116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Enrollment Projections – A Science and an Art</a:t>
            </a:r>
            <a:endParaRPr lang="en-US" dirty="0">
              <a:latin typeface="Century Gothic" panose="020B0502020202020204" pitchFamily="34" charset="0"/>
            </a:endParaRPr>
          </a:p>
        </p:txBody>
      </p:sp>
      <p:sp>
        <p:nvSpPr>
          <p:cNvPr id="3" name="Content Placeholder 2"/>
          <p:cNvSpPr>
            <a:spLocks noGrp="1"/>
          </p:cNvSpPr>
          <p:nvPr>
            <p:ph idx="4294967295"/>
          </p:nvPr>
        </p:nvSpPr>
        <p:spPr>
          <a:xfrm>
            <a:off x="905359" y="1529543"/>
            <a:ext cx="8915400" cy="4576763"/>
          </a:xfrm>
        </p:spPr>
        <p:txBody>
          <a:bodyPr>
            <a:normAutofit/>
          </a:bodyPr>
          <a:lstStyle/>
          <a:p>
            <a:r>
              <a:rPr lang="en-US" sz="1600" b="1" dirty="0" smtClean="0">
                <a:latin typeface="Century Gothic" panose="020B0502020202020204" pitchFamily="34" charset="0"/>
              </a:rPr>
              <a:t>Science</a:t>
            </a:r>
          </a:p>
          <a:p>
            <a:pPr lvl="1"/>
            <a:r>
              <a:rPr lang="en-US" sz="1600" dirty="0" smtClean="0">
                <a:latin typeface="Century Gothic" panose="020B0502020202020204" pitchFamily="34" charset="0"/>
              </a:rPr>
              <a:t>Utilizes Actual Numbers – Births and Past </a:t>
            </a:r>
            <a:r>
              <a:rPr lang="en-US" sz="1600" dirty="0">
                <a:latin typeface="Century Gothic" panose="020B0502020202020204" pitchFamily="34" charset="0"/>
              </a:rPr>
              <a:t>E</a:t>
            </a:r>
            <a:r>
              <a:rPr lang="en-US" sz="1600" dirty="0" smtClean="0">
                <a:latin typeface="Century Gothic" panose="020B0502020202020204" pitchFamily="34" charset="0"/>
              </a:rPr>
              <a:t>nrollment</a:t>
            </a:r>
          </a:p>
          <a:p>
            <a:pPr lvl="1"/>
            <a:r>
              <a:rPr lang="en-US" sz="1600" dirty="0" smtClean="0">
                <a:latin typeface="Century Gothic" panose="020B0502020202020204" pitchFamily="34" charset="0"/>
              </a:rPr>
              <a:t>Establishes Trend that Forms Basis of Enrollment Projection</a:t>
            </a:r>
          </a:p>
          <a:p>
            <a:pPr marL="457200" lvl="1" indent="0">
              <a:buNone/>
            </a:pPr>
            <a:endParaRPr lang="en-US" sz="1600" dirty="0" smtClean="0">
              <a:latin typeface="Century Gothic" panose="020B0502020202020204" pitchFamily="34" charset="0"/>
            </a:endParaRPr>
          </a:p>
          <a:p>
            <a:r>
              <a:rPr lang="en-US" sz="1600" b="1" dirty="0" smtClean="0">
                <a:latin typeface="Century Gothic" panose="020B0502020202020204" pitchFamily="34" charset="0"/>
              </a:rPr>
              <a:t>Art</a:t>
            </a:r>
          </a:p>
          <a:p>
            <a:pPr lvl="1"/>
            <a:r>
              <a:rPr lang="en-US" sz="1600" dirty="0" smtClean="0">
                <a:latin typeface="Century Gothic" panose="020B0502020202020204" pitchFamily="34" charset="0"/>
              </a:rPr>
              <a:t>Examines </a:t>
            </a:r>
            <a:r>
              <a:rPr lang="en-US" sz="1600" dirty="0">
                <a:latin typeface="Century Gothic" panose="020B0502020202020204" pitchFamily="34" charset="0"/>
              </a:rPr>
              <a:t>O</a:t>
            </a:r>
            <a:r>
              <a:rPr lang="en-US" sz="1600" dirty="0" smtClean="0">
                <a:latin typeface="Century Gothic" panose="020B0502020202020204" pitchFamily="34" charset="0"/>
              </a:rPr>
              <a:t>ther Variables At Work in the Community</a:t>
            </a:r>
          </a:p>
          <a:p>
            <a:pPr lvl="1"/>
            <a:r>
              <a:rPr lang="en-US" sz="1600" dirty="0" smtClean="0">
                <a:latin typeface="Century Gothic" panose="020B0502020202020204" pitchFamily="34" charset="0"/>
              </a:rPr>
              <a:t>Makes Adjustment to the Trend and Projection Based on These Variables</a:t>
            </a:r>
          </a:p>
          <a:p>
            <a:pPr marL="457200" lvl="1" indent="0">
              <a:buNone/>
            </a:pPr>
            <a:endParaRPr lang="en-US" sz="1600" dirty="0" smtClean="0">
              <a:latin typeface="Century Gothic" panose="020B0502020202020204" pitchFamily="34" charset="0"/>
            </a:endParaRPr>
          </a:p>
          <a:p>
            <a:r>
              <a:rPr lang="en-US" sz="1600" b="1" dirty="0" smtClean="0">
                <a:latin typeface="Century Gothic" panose="020B0502020202020204" pitchFamily="34" charset="0"/>
              </a:rPr>
              <a:t>Taken Together  </a:t>
            </a:r>
            <a:r>
              <a:rPr lang="en-US" sz="1600" dirty="0" smtClean="0">
                <a:latin typeface="Century Gothic" panose="020B0502020202020204" pitchFamily="34" charset="0"/>
              </a:rPr>
              <a:t>- Informs </a:t>
            </a:r>
            <a:r>
              <a:rPr lang="en-US" sz="1600" dirty="0">
                <a:latin typeface="Century Gothic" panose="020B0502020202020204" pitchFamily="34" charset="0"/>
              </a:rPr>
              <a:t>decision making</a:t>
            </a:r>
          </a:p>
          <a:p>
            <a:pPr lvl="1"/>
            <a:r>
              <a:rPr lang="en-US" sz="1600" dirty="0">
                <a:latin typeface="Century Gothic" panose="020B0502020202020204" pitchFamily="34" charset="0"/>
              </a:rPr>
              <a:t>Do we need a </a:t>
            </a:r>
            <a:r>
              <a:rPr lang="en-US" sz="1600" dirty="0" smtClean="0">
                <a:latin typeface="Century Gothic" panose="020B0502020202020204" pitchFamily="34" charset="0"/>
              </a:rPr>
              <a:t>new or replaced school and at what capacity?</a:t>
            </a:r>
            <a:endParaRPr lang="en-US" sz="1600" dirty="0">
              <a:latin typeface="Century Gothic" panose="020B0502020202020204" pitchFamily="34" charset="0"/>
            </a:endParaRPr>
          </a:p>
          <a:p>
            <a:pPr lvl="1"/>
            <a:r>
              <a:rPr lang="en-US" sz="1600" dirty="0">
                <a:latin typeface="Century Gothic" panose="020B0502020202020204" pitchFamily="34" charset="0"/>
              </a:rPr>
              <a:t>Do we only need an addition</a:t>
            </a:r>
            <a:r>
              <a:rPr lang="en-US" sz="1600" dirty="0" smtClean="0">
                <a:latin typeface="Century Gothic" panose="020B0502020202020204" pitchFamily="34" charset="0"/>
              </a:rPr>
              <a:t>?</a:t>
            </a:r>
          </a:p>
          <a:p>
            <a:pPr lvl="1"/>
            <a:r>
              <a:rPr lang="en-US" sz="1600" dirty="0" smtClean="0">
                <a:latin typeface="Century Gothic" panose="020B0502020202020204" pitchFamily="34" charset="0"/>
              </a:rPr>
              <a:t>Do we need to adjust attendance boundaries to relieve overcrowding at one school and improve utilization at another?</a:t>
            </a:r>
            <a:endParaRPr lang="en-US" sz="1600" dirty="0">
              <a:latin typeface="Century Gothic" panose="020B0502020202020204" pitchFamily="34" charset="0"/>
            </a:endParaRPr>
          </a:p>
          <a:p>
            <a:pPr lvl="1"/>
            <a:r>
              <a:rPr lang="en-US" sz="1600" dirty="0">
                <a:latin typeface="Century Gothic" panose="020B0502020202020204" pitchFamily="34" charset="0"/>
              </a:rPr>
              <a:t>Do we have too much </a:t>
            </a:r>
            <a:r>
              <a:rPr lang="en-US" sz="1600" dirty="0" smtClean="0">
                <a:latin typeface="Century Gothic" panose="020B0502020202020204" pitchFamily="34" charset="0"/>
              </a:rPr>
              <a:t>space and need to consolidate or repurpose? </a:t>
            </a:r>
            <a:endParaRPr lang="en-US" sz="1600" dirty="0">
              <a:latin typeface="Century Gothic" panose="020B0502020202020204" pitchFamily="34" charset="0"/>
            </a:endParaRPr>
          </a:p>
          <a:p>
            <a:pPr marL="0" indent="0">
              <a:buNone/>
            </a:pPr>
            <a:endParaRPr lang="en-US" sz="1600" dirty="0">
              <a:latin typeface="Century Gothic" panose="020B0502020202020204" pitchFamily="34" charset="0"/>
            </a:endParaRPr>
          </a:p>
        </p:txBody>
      </p:sp>
    </p:spTree>
    <p:extLst>
      <p:ext uri="{BB962C8B-B14F-4D97-AF65-F5344CB8AC3E}">
        <p14:creationId xmlns:p14="http://schemas.microsoft.com/office/powerpoint/2010/main" val="198557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anose="020B0502020202020204" pitchFamily="34" charset="0"/>
              </a:rPr>
              <a:t>Establishing the Baseline:</a:t>
            </a:r>
            <a:br>
              <a:rPr lang="en-US" dirty="0" smtClean="0">
                <a:latin typeface="Century Gothic" panose="020B0502020202020204" pitchFamily="34" charset="0"/>
              </a:rPr>
            </a:br>
            <a:r>
              <a:rPr lang="en-US" dirty="0" smtClean="0">
                <a:latin typeface="Century Gothic" panose="020B0502020202020204" pitchFamily="34" charset="0"/>
              </a:rPr>
              <a:t>Births (</a:t>
            </a:r>
            <a:r>
              <a:rPr lang="en-US" sz="3100" dirty="0" smtClean="0">
                <a:latin typeface="Century Gothic" panose="020B0502020202020204" pitchFamily="34" charset="0"/>
              </a:rPr>
              <a:t>Science</a:t>
            </a:r>
            <a:r>
              <a:rPr lang="en-US" dirty="0" smtClean="0">
                <a:latin typeface="Century Gothic" panose="020B0502020202020204" pitchFamily="34" charset="0"/>
              </a:rPr>
              <a:t>)</a:t>
            </a:r>
            <a:endParaRPr lang="en-US" dirty="0">
              <a:latin typeface="Century Gothic" panose="020B0502020202020204" pitchFamily="34" charset="0"/>
            </a:endParaRPr>
          </a:p>
        </p:txBody>
      </p:sp>
      <p:sp>
        <p:nvSpPr>
          <p:cNvPr id="3" name="Content Placeholder 2"/>
          <p:cNvSpPr>
            <a:spLocks noGrp="1"/>
          </p:cNvSpPr>
          <p:nvPr>
            <p:ph sz="half" idx="4294967295"/>
          </p:nvPr>
        </p:nvSpPr>
        <p:spPr>
          <a:xfrm>
            <a:off x="7385049" y="1590138"/>
            <a:ext cx="4314825" cy="3776662"/>
          </a:xfrm>
          <a:prstGeom prst="rect">
            <a:avLst/>
          </a:prstGeom>
        </p:spPr>
        <p:txBody>
          <a:bodyPr>
            <a:normAutofit/>
          </a:bodyPr>
          <a:lstStyle/>
          <a:p>
            <a:r>
              <a:rPr lang="en-US" sz="1400" b="1" dirty="0" smtClean="0">
                <a:latin typeface="Century Gothic" panose="020B0502020202020204" pitchFamily="34" charset="0"/>
              </a:rPr>
              <a:t>Birth Trends </a:t>
            </a:r>
          </a:p>
          <a:p>
            <a:pPr lvl="1"/>
            <a:r>
              <a:rPr lang="en-US" sz="1400" dirty="0" smtClean="0">
                <a:latin typeface="Century Gothic" panose="020B0502020202020204" pitchFamily="34" charset="0"/>
              </a:rPr>
              <a:t>National and state decline in birth rates (Since Great Recession)</a:t>
            </a:r>
          </a:p>
          <a:p>
            <a:pPr marL="457200" lvl="1" indent="0">
              <a:buNone/>
            </a:pPr>
            <a:endParaRPr lang="en-US" sz="1400" dirty="0" smtClean="0">
              <a:latin typeface="Century Gothic" panose="020B0502020202020204" pitchFamily="34" charset="0"/>
            </a:endParaRPr>
          </a:p>
          <a:p>
            <a:pPr lvl="1"/>
            <a:r>
              <a:rPr lang="en-US" sz="1400" dirty="0" smtClean="0">
                <a:latin typeface="Century Gothic" panose="020B0502020202020204" pitchFamily="34" charset="0"/>
              </a:rPr>
              <a:t>Demographers appear to be split as to when and if this trend will reverse</a:t>
            </a:r>
          </a:p>
          <a:p>
            <a:pPr lvl="2"/>
            <a:r>
              <a:rPr lang="en-US" sz="1400" dirty="0" smtClean="0">
                <a:latin typeface="Century Gothic" panose="020B0502020202020204" pitchFamily="34" charset="0"/>
              </a:rPr>
              <a:t>US society is aging </a:t>
            </a:r>
          </a:p>
          <a:p>
            <a:pPr marL="914400" lvl="2" indent="0">
              <a:buNone/>
            </a:pPr>
            <a:endParaRPr lang="en-US" sz="1400" dirty="0" smtClean="0">
              <a:latin typeface="Century Gothic" panose="020B0502020202020204" pitchFamily="34" charset="0"/>
            </a:endParaRPr>
          </a:p>
          <a:p>
            <a:pPr lvl="2"/>
            <a:r>
              <a:rPr lang="en-US" sz="1400" dirty="0" smtClean="0">
                <a:latin typeface="Century Gothic" panose="020B0502020202020204" pitchFamily="34" charset="0"/>
              </a:rPr>
              <a:t>People putting off having kids = smaller families </a:t>
            </a:r>
          </a:p>
          <a:p>
            <a:pPr marL="914400" lvl="2" indent="0">
              <a:buNone/>
            </a:pPr>
            <a:endParaRPr lang="en-US" sz="1400" dirty="0" smtClean="0">
              <a:latin typeface="Century Gothic" panose="020B0502020202020204" pitchFamily="34" charset="0"/>
            </a:endParaRPr>
          </a:p>
          <a:p>
            <a:pPr lvl="2"/>
            <a:r>
              <a:rPr lang="en-US" sz="1400" dirty="0" smtClean="0">
                <a:latin typeface="Century Gothic" panose="020B0502020202020204" pitchFamily="34" charset="0"/>
              </a:rPr>
              <a:t>At some point, it will level out</a:t>
            </a:r>
          </a:p>
          <a:p>
            <a:pPr lvl="2"/>
            <a:endParaRPr lang="en-US" sz="1400" dirty="0" smtClean="0">
              <a:latin typeface="Century Gothic" panose="020B0502020202020204" pitchFamily="34" charset="0"/>
            </a:endParaRPr>
          </a:p>
          <a:p>
            <a:pPr lvl="2"/>
            <a:endParaRPr lang="en-US" sz="1400" dirty="0" smtClean="0">
              <a:latin typeface="Century Gothic" panose="020B0502020202020204" pitchFamily="34" charset="0"/>
            </a:endParaRPr>
          </a:p>
          <a:p>
            <a:pPr marL="914400" lvl="2" indent="0">
              <a:buNone/>
            </a:pPr>
            <a:endParaRPr lang="en-US" sz="1800" dirty="0" smtClean="0"/>
          </a:p>
          <a:p>
            <a:pPr lvl="1"/>
            <a:endParaRPr lang="en-US" sz="1800" dirty="0" smtClean="0"/>
          </a:p>
          <a:p>
            <a:pPr lvl="1"/>
            <a:endParaRPr lang="en-US" sz="1800" dirty="0" smtClean="0"/>
          </a:p>
          <a:p>
            <a:pPr marL="457200" lvl="1" indent="0">
              <a:buNone/>
            </a:pPr>
            <a:endParaRPr lang="en-US" sz="1800" dirty="0" smtClean="0"/>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2340311014"/>
              </p:ext>
            </p:extLst>
          </p:nvPr>
        </p:nvGraphicFramePr>
        <p:xfrm>
          <a:off x="322217" y="1576311"/>
          <a:ext cx="6469063" cy="377825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330" y="5450400"/>
            <a:ext cx="8849532" cy="1353356"/>
          </a:xfrm>
          <a:prstGeom prst="rect">
            <a:avLst/>
          </a:prstGeom>
        </p:spPr>
      </p:pic>
    </p:spTree>
    <p:extLst>
      <p:ext uri="{BB962C8B-B14F-4D97-AF65-F5344CB8AC3E}">
        <p14:creationId xmlns:p14="http://schemas.microsoft.com/office/powerpoint/2010/main" val="145823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SFA Turquoise">
      <a:dk1>
        <a:sysClr val="windowText" lastClr="000000"/>
      </a:dk1>
      <a:lt1>
        <a:sysClr val="window" lastClr="FFFFFF"/>
      </a:lt1>
      <a:dk2>
        <a:srgbClr val="343433"/>
      </a:dk2>
      <a:lt2>
        <a:srgbClr val="E7E6E6"/>
      </a:lt2>
      <a:accent1>
        <a:srgbClr val="6DC7DD"/>
      </a:accent1>
      <a:accent2>
        <a:srgbClr val="FFFF6B"/>
      </a:accent2>
      <a:accent3>
        <a:srgbClr val="9CDAE8"/>
      </a:accent3>
      <a:accent4>
        <a:srgbClr val="FFC000"/>
      </a:accent4>
      <a:accent5>
        <a:srgbClr val="4472C4"/>
      </a:accent5>
      <a:accent6>
        <a:srgbClr val="70AD47"/>
      </a:accent6>
      <a:hlink>
        <a:srgbClr val="0563C1"/>
      </a:hlink>
      <a:folHlink>
        <a:srgbClr val="E9EAE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3126</TotalTime>
  <Words>2585</Words>
  <Application>Microsoft Office PowerPoint</Application>
  <PresentationFormat>Widescreen</PresentationFormat>
  <Paragraphs>375</Paragraphs>
  <Slides>18</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Century Gothic</vt:lpstr>
      <vt:lpstr>Lucida Bright</vt:lpstr>
      <vt:lpstr>Wingdings</vt:lpstr>
      <vt:lpstr>Office Theme</vt:lpstr>
      <vt:lpstr>Worksheet</vt:lpstr>
      <vt:lpstr>Use of Demographic Data in Analysis of School Projects </vt:lpstr>
      <vt:lpstr>PowerPoint Presentation</vt:lpstr>
      <vt:lpstr>Enrollment Projections  </vt:lpstr>
      <vt:lpstr>Enrollment Projections - Inputs</vt:lpstr>
      <vt:lpstr>Enrollment Projections Inputs- Demographic</vt:lpstr>
      <vt:lpstr>Enrollment Projections Inputs – Educational </vt:lpstr>
      <vt:lpstr>Enrollment Projections Inputs - Economic</vt:lpstr>
      <vt:lpstr>Enrollment Projections – A Science and an Art</vt:lpstr>
      <vt:lpstr>Establishing the Baseline: Births (Science)</vt:lpstr>
      <vt:lpstr>Establishing the Baseline: Births (Science)  </vt:lpstr>
      <vt:lpstr>Establishing the Baseline: Historic Enrollment (Science)</vt:lpstr>
      <vt:lpstr>Cohort Survival Model (Science)</vt:lpstr>
      <vt:lpstr>Establishing the Baseline: Cohort Survival Method (Science)</vt:lpstr>
      <vt:lpstr>Enrollment Projections:  Art</vt:lpstr>
      <vt:lpstr>Enrollment Projections: Art</vt:lpstr>
      <vt:lpstr>Challenges in Enrollment Analysis and Projection </vt:lpstr>
      <vt:lpstr>Enrollment Growth or Decline: Impacts on Space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and Capacity in Public School Buildings</dc:title>
  <dc:creator>John Valdez</dc:creator>
  <cp:lastModifiedBy>John Valdez</cp:lastModifiedBy>
  <cp:revision>154</cp:revision>
  <cp:lastPrinted>2022-09-20T11:48:16Z</cp:lastPrinted>
  <dcterms:created xsi:type="dcterms:W3CDTF">2021-05-05T12:47:52Z</dcterms:created>
  <dcterms:modified xsi:type="dcterms:W3CDTF">2024-04-04T15:11:16Z</dcterms:modified>
</cp:coreProperties>
</file>